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70" r:id="rId6"/>
    <p:sldId id="271" r:id="rId7"/>
    <p:sldId id="273" r:id="rId8"/>
    <p:sldId id="289" r:id="rId9"/>
    <p:sldId id="283" r:id="rId10"/>
    <p:sldId id="284" r:id="rId11"/>
    <p:sldId id="279" r:id="rId12"/>
    <p:sldId id="282" r:id="rId13"/>
    <p:sldId id="285" r:id="rId14"/>
    <p:sldId id="290" r:id="rId15"/>
    <p:sldId id="286" r:id="rId16"/>
    <p:sldId id="287" r:id="rId17"/>
    <p:sldId id="288" r:id="rId18"/>
    <p:sldId id="291" r:id="rId19"/>
  </p:sldIdLst>
  <p:sldSz cx="6858000" cy="9906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6433" autoAdjust="0"/>
  </p:normalViewPr>
  <p:slideViewPr>
    <p:cSldViewPr snapToGrid="0">
      <p:cViewPr varScale="1">
        <p:scale>
          <a:sx n="82" d="100"/>
          <a:sy n="82" d="100"/>
        </p:scale>
        <p:origin x="2970" y="9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92EC23-6B25-4DD3-A9DC-F364E816B9B2}"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317340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92EC23-6B25-4DD3-A9DC-F364E816B9B2}"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134643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92EC23-6B25-4DD3-A9DC-F364E816B9B2}"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194954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92EC23-6B25-4DD3-A9DC-F364E816B9B2}"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419695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2EC23-6B25-4DD3-A9DC-F364E816B9B2}"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159149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92EC23-6B25-4DD3-A9DC-F364E816B9B2}" type="datetimeFigureOut">
              <a:rPr lang="en-GB" smtClean="0"/>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18544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92EC23-6B25-4DD3-A9DC-F364E816B9B2}" type="datetimeFigureOut">
              <a:rPr lang="en-GB" smtClean="0"/>
              <a:t>10/09/2014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284207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92EC23-6B25-4DD3-A9DC-F364E816B9B2}" type="datetimeFigureOut">
              <a:rPr lang="en-GB" smtClean="0"/>
              <a:t>10/09/2014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234317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EC23-6B25-4DD3-A9DC-F364E816B9B2}" type="datetimeFigureOut">
              <a:rPr lang="en-GB" smtClean="0"/>
              <a:t>10/09/2014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397348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EC23-6B25-4DD3-A9DC-F364E816B9B2}" type="datetimeFigureOut">
              <a:rPr lang="en-GB" smtClean="0"/>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445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2EC23-6B25-4DD3-A9DC-F364E816B9B2}" type="datetimeFigureOut">
              <a:rPr lang="en-GB" smtClean="0"/>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5BAE5-C737-4528-87AC-D15ED8E49B50}" type="slidenum">
              <a:rPr lang="en-GB" smtClean="0"/>
              <a:t>‹#›</a:t>
            </a:fld>
            <a:endParaRPr lang="en-GB"/>
          </a:p>
        </p:txBody>
      </p:sp>
    </p:spTree>
    <p:extLst>
      <p:ext uri="{BB962C8B-B14F-4D97-AF65-F5344CB8AC3E}">
        <p14:creationId xmlns:p14="http://schemas.microsoft.com/office/powerpoint/2010/main" val="69972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592EC23-6B25-4DD3-A9DC-F364E816B9B2}" type="datetimeFigureOut">
              <a:rPr lang="en-GB" smtClean="0"/>
              <a:t>10/09/2014</a:t>
            </a:fld>
            <a:endParaRPr lang="en-GB"/>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0C5BAE5-C737-4528-87AC-D15ED8E49B50}" type="slidenum">
              <a:rPr lang="en-GB" smtClean="0"/>
              <a:t>‹#›</a:t>
            </a:fld>
            <a:endParaRPr lang="en-GB"/>
          </a:p>
        </p:txBody>
      </p:sp>
    </p:spTree>
    <p:extLst>
      <p:ext uri="{BB962C8B-B14F-4D97-AF65-F5344CB8AC3E}">
        <p14:creationId xmlns:p14="http://schemas.microsoft.com/office/powerpoint/2010/main" val="1920122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enewatch.org/sub-5394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ews.bbc.co.uk/1/hi/uk/7532856.s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supremecourt.uk/decided-cases/docs/UKSC_2010_0173_PressSummary.pdf" TargetMode="External"/><Relationship Id="rId3" Type="http://schemas.openxmlformats.org/officeDocument/2006/relationships/hyperlink" Target="http://www.justice.gov.uk/" TargetMode="External"/><Relationship Id="rId7" Type="http://schemas.openxmlformats.org/officeDocument/2006/relationships/hyperlink" Target="http://www.supremecourt.uk/decided-cases/docs/UKSC_2010_0173_Judgment.pdf" TargetMode="External"/><Relationship Id="rId2" Type="http://schemas.openxmlformats.org/officeDocument/2006/relationships/hyperlink" Target="http://supremecourt.uk/" TargetMode="External"/><Relationship Id="rId1" Type="http://schemas.openxmlformats.org/officeDocument/2006/relationships/slideLayout" Target="../slideLayouts/slideLayout2.xml"/><Relationship Id="rId6" Type="http://schemas.openxmlformats.org/officeDocument/2006/relationships/hyperlink" Target="http://news.bbc.co.uk/1/hi/uk/8037972.stm" TargetMode="External"/><Relationship Id="rId5" Type="http://schemas.openxmlformats.org/officeDocument/2006/relationships/hyperlink" Target="http://www.guardian.co.uk/commentisfree/libertycentral/2011/may/18/dna-retention-supreme-court-police" TargetMode="External"/><Relationship Id="rId4" Type="http://schemas.openxmlformats.org/officeDocument/2006/relationships/hyperlink" Target="http://www.bbc.co.uk/news/uk-1344001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upremecourt.uk/introductory-film.html"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Parallelogram 6"/>
          <p:cNvSpPr/>
          <p:nvPr/>
        </p:nvSpPr>
        <p:spPr>
          <a:xfrm>
            <a:off x="0" y="0"/>
            <a:ext cx="6858000" cy="9906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82870" y="1262429"/>
            <a:ext cx="5829300" cy="1125754"/>
          </a:xfrm>
          <a:ln>
            <a:solidFill>
              <a:schemeClr val="bg1">
                <a:lumMod val="50000"/>
              </a:schemeClr>
            </a:solidFill>
          </a:ln>
        </p:spPr>
        <p:txBody>
          <a:bodyPr>
            <a:noAutofit/>
          </a:bodyPr>
          <a:lstStyle/>
          <a:p>
            <a:r>
              <a:rPr lang="en-GB" sz="4000" b="1" dirty="0" smtClean="0">
                <a:latin typeface="Garamond" panose="02020404030301010803" pitchFamily="18" charset="0"/>
                <a:cs typeface="Arial" panose="020B0604020202020204" pitchFamily="34" charset="0"/>
              </a:rPr>
              <a:t/>
            </a:r>
            <a:br>
              <a:rPr lang="en-GB" sz="4000" b="1" dirty="0" smtClean="0">
                <a:latin typeface="Garamond" panose="02020404030301010803" pitchFamily="18" charset="0"/>
                <a:cs typeface="Arial" panose="020B0604020202020204" pitchFamily="34" charset="0"/>
              </a:rPr>
            </a:br>
            <a:r>
              <a:rPr lang="en-GB" sz="4000" b="1" dirty="0">
                <a:latin typeface="Garamond" panose="02020404030301010803" pitchFamily="18" charset="0"/>
                <a:cs typeface="Arial" panose="020B0604020202020204" pitchFamily="34" charset="0"/>
              </a:rPr>
              <a:t/>
            </a:r>
            <a:br>
              <a:rPr lang="en-GB" sz="4000" b="1" dirty="0">
                <a:latin typeface="Garamond" panose="02020404030301010803" pitchFamily="18" charset="0"/>
                <a:cs typeface="Arial" panose="020B0604020202020204" pitchFamily="34" charset="0"/>
              </a:rPr>
            </a:br>
            <a:r>
              <a:rPr lang="en-GB" sz="4000" b="1" dirty="0" smtClean="0">
                <a:latin typeface="Garamond" panose="02020404030301010803" pitchFamily="18" charset="0"/>
                <a:cs typeface="Arial" panose="020B0604020202020204" pitchFamily="34" charset="0"/>
              </a:rPr>
              <a:t/>
            </a:r>
            <a:br>
              <a:rPr lang="en-GB" sz="4000" b="1" dirty="0" smtClean="0">
                <a:latin typeface="Garamond" panose="02020404030301010803" pitchFamily="18" charset="0"/>
                <a:cs typeface="Arial" panose="020B0604020202020204" pitchFamily="34" charset="0"/>
              </a:rPr>
            </a:br>
            <a:r>
              <a:rPr lang="en-GB" sz="4000" b="1" dirty="0">
                <a:latin typeface="Garamond" panose="02020404030301010803" pitchFamily="18" charset="0"/>
                <a:cs typeface="Arial" panose="020B0604020202020204" pitchFamily="34" charset="0"/>
              </a:rPr>
              <a:t/>
            </a:r>
            <a:br>
              <a:rPr lang="en-GB" sz="4000" b="1" dirty="0">
                <a:latin typeface="Garamond" panose="02020404030301010803" pitchFamily="18" charset="0"/>
                <a:cs typeface="Arial" panose="020B0604020202020204" pitchFamily="34" charset="0"/>
              </a:rPr>
            </a:br>
            <a:r>
              <a:rPr lang="en-GB" sz="4000" b="1" dirty="0" smtClean="0">
                <a:latin typeface="Garamond" panose="02020404030301010803" pitchFamily="18" charset="0"/>
                <a:cs typeface="Arial" panose="020B0604020202020204" pitchFamily="34" charset="0"/>
              </a:rPr>
              <a:t/>
            </a:r>
            <a:br>
              <a:rPr lang="en-GB" sz="4000" b="1" dirty="0" smtClean="0">
                <a:latin typeface="Garamond" panose="02020404030301010803" pitchFamily="18" charset="0"/>
                <a:cs typeface="Arial" panose="020B0604020202020204" pitchFamily="34" charset="0"/>
              </a:rPr>
            </a:br>
            <a:r>
              <a:rPr lang="en-GB" sz="4000" b="1" dirty="0">
                <a:latin typeface="Garamond" panose="02020404030301010803" pitchFamily="18" charset="0"/>
                <a:cs typeface="Arial" panose="020B0604020202020204" pitchFamily="34" charset="0"/>
              </a:rPr>
              <a:t/>
            </a:r>
            <a:br>
              <a:rPr lang="en-GB" sz="4000" b="1" dirty="0">
                <a:latin typeface="Garamond" panose="02020404030301010803" pitchFamily="18" charset="0"/>
                <a:cs typeface="Arial" panose="020B0604020202020204" pitchFamily="34" charset="0"/>
              </a:rPr>
            </a:br>
            <a:r>
              <a:rPr lang="en-GB" sz="4000" b="1" dirty="0" smtClean="0">
                <a:latin typeface="Garamond" panose="02020404030301010803" pitchFamily="18" charset="0"/>
                <a:cs typeface="Arial" panose="020B0604020202020204" pitchFamily="34" charset="0"/>
              </a:rPr>
              <a:t/>
            </a:r>
            <a:br>
              <a:rPr lang="en-GB" sz="4000" b="1" dirty="0" smtClean="0">
                <a:latin typeface="Garamond" panose="02020404030301010803" pitchFamily="18" charset="0"/>
                <a:cs typeface="Arial" panose="020B0604020202020204" pitchFamily="34" charset="0"/>
              </a:rPr>
            </a:br>
            <a:r>
              <a:rPr lang="en-GB" sz="4000" b="1" dirty="0" smtClean="0">
                <a:latin typeface="Garamond" panose="02020404030301010803" pitchFamily="18" charset="0"/>
                <a:cs typeface="Arial" panose="020B0604020202020204" pitchFamily="34" charset="0"/>
              </a:rPr>
              <a:t>Supreme Court Debate</a:t>
            </a:r>
            <a:r>
              <a:rPr lang="en-GB" sz="4000" b="1" dirty="0" smtClean="0">
                <a:latin typeface="+mn-lt"/>
                <a:cs typeface="Arial" panose="020B0604020202020204" pitchFamily="34" charset="0"/>
              </a:rPr>
              <a:t/>
            </a:r>
            <a:br>
              <a:rPr lang="en-GB" sz="4000" b="1" dirty="0" smtClean="0">
                <a:latin typeface="+mn-lt"/>
                <a:cs typeface="Arial" panose="020B0604020202020204" pitchFamily="34" charset="0"/>
              </a:rPr>
            </a:br>
            <a:endParaRPr lang="en-GB" sz="4000" b="1" dirty="0">
              <a:latin typeface="+mn-lt"/>
              <a:cs typeface="Arial" panose="020B0604020202020204" pitchFamily="34" charset="0"/>
            </a:endParaRPr>
          </a:p>
        </p:txBody>
      </p:sp>
      <p:sp>
        <p:nvSpPr>
          <p:cNvPr id="3" name="Subtitle 2"/>
          <p:cNvSpPr>
            <a:spLocks noGrp="1"/>
          </p:cNvSpPr>
          <p:nvPr>
            <p:ph type="subTitle" idx="1"/>
          </p:nvPr>
        </p:nvSpPr>
        <p:spPr>
          <a:xfrm>
            <a:off x="925770" y="6670570"/>
            <a:ext cx="5143500" cy="2213937"/>
          </a:xfrm>
          <a:ln>
            <a:solidFill>
              <a:schemeClr val="bg1">
                <a:lumMod val="50000"/>
              </a:schemeClr>
            </a:solidFill>
          </a:ln>
        </p:spPr>
        <p:txBody>
          <a:bodyPr>
            <a:noAutofit/>
          </a:bodyPr>
          <a:lstStyle/>
          <a:p>
            <a:r>
              <a:rPr lang="en-GB" sz="3000" b="1" dirty="0" smtClean="0">
                <a:latin typeface="Garamond" panose="02020404030301010803" pitchFamily="18" charset="0"/>
              </a:rPr>
              <a:t>Your debate statement is: </a:t>
            </a:r>
            <a:br>
              <a:rPr lang="en-GB" sz="3000" b="1" dirty="0" smtClean="0">
                <a:latin typeface="Garamond" panose="02020404030301010803" pitchFamily="18" charset="0"/>
              </a:rPr>
            </a:br>
            <a:r>
              <a:rPr lang="en-GB" sz="3000" b="1" dirty="0" smtClean="0">
                <a:latin typeface="Garamond" panose="02020404030301010803" pitchFamily="18" charset="0"/>
              </a:rPr>
              <a:t>‘It </a:t>
            </a:r>
            <a:r>
              <a:rPr lang="en-GB" sz="3000" b="1" dirty="0">
                <a:latin typeface="Garamond" panose="02020404030301010803" pitchFamily="18" charset="0"/>
              </a:rPr>
              <a:t>should be illegal for police forces to keep </a:t>
            </a:r>
            <a:r>
              <a:rPr lang="en-GB" sz="3000" b="1" dirty="0" smtClean="0">
                <a:latin typeface="Garamond" panose="02020404030301010803" pitchFamily="18" charset="0"/>
              </a:rPr>
              <a:t>fingerprints </a:t>
            </a:r>
            <a:r>
              <a:rPr lang="en-GB" sz="3000" b="1" dirty="0">
                <a:latin typeface="Garamond" panose="02020404030301010803" pitchFamily="18" charset="0"/>
              </a:rPr>
              <a:t>and DNA samples from innocent </a:t>
            </a:r>
            <a:r>
              <a:rPr lang="en-GB" sz="3000" b="1" dirty="0" smtClean="0">
                <a:latin typeface="Garamond" panose="02020404030301010803" pitchFamily="18" charset="0"/>
              </a:rPr>
              <a:t>people’</a:t>
            </a:r>
            <a:endParaRPr lang="en-GB" sz="3000" b="1" dirty="0">
              <a:latin typeface="Garamond" panose="02020404030301010803"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7" y="3000614"/>
            <a:ext cx="30575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347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20" y="304984"/>
            <a:ext cx="5915025" cy="893621"/>
          </a:xfrm>
        </p:spPr>
        <p:txBody>
          <a:bodyPr>
            <a:normAutofit fontScale="90000"/>
          </a:bodyPr>
          <a:lstStyle/>
          <a:p>
            <a:r>
              <a:rPr lang="en-GB" b="1" u="sng" dirty="0">
                <a:latin typeface="Garamond" panose="02020404030301010803" pitchFamily="18" charset="0"/>
              </a:rPr>
              <a:t>Appealing to the Supreme Court</a:t>
            </a:r>
            <a:r>
              <a:rPr lang="en-GB" dirty="0"/>
              <a:t/>
            </a:r>
            <a:br>
              <a:rPr lang="en-GB" dirty="0"/>
            </a:br>
            <a:endParaRPr lang="en-GB" dirty="0"/>
          </a:p>
        </p:txBody>
      </p:sp>
      <p:sp>
        <p:nvSpPr>
          <p:cNvPr id="3" name="Content Placeholder 2"/>
          <p:cNvSpPr>
            <a:spLocks noGrp="1"/>
          </p:cNvSpPr>
          <p:nvPr>
            <p:ph idx="1"/>
          </p:nvPr>
        </p:nvSpPr>
        <p:spPr>
          <a:xfrm>
            <a:off x="236710" y="1198605"/>
            <a:ext cx="5915025" cy="8612659"/>
          </a:xfrm>
        </p:spPr>
        <p:txBody>
          <a:bodyPr>
            <a:normAutofit fontScale="92500" lnSpcReduction="20000"/>
          </a:bodyPr>
          <a:lstStyle/>
          <a:p>
            <a:r>
              <a:rPr lang="en-GB" sz="3000" b="1" dirty="0">
                <a:latin typeface="Garamond" panose="02020404030301010803" pitchFamily="18" charset="0"/>
              </a:rPr>
              <a:t>The cases came to the Supreme Court, </a:t>
            </a:r>
            <a:r>
              <a:rPr lang="en-GB" sz="3000" b="1" dirty="0" smtClean="0">
                <a:latin typeface="Garamond" panose="02020404030301010803" pitchFamily="18" charset="0"/>
              </a:rPr>
              <a:t>and </a:t>
            </a:r>
            <a:r>
              <a:rPr lang="en-GB" sz="3000" b="1" dirty="0">
                <a:latin typeface="Garamond" panose="02020404030301010803" pitchFamily="18" charset="0"/>
              </a:rPr>
              <a:t>were heard together as they contained the same issue or ‘point of law</a:t>
            </a:r>
            <a:r>
              <a:rPr lang="en-GB" sz="3000" b="1" dirty="0" smtClean="0">
                <a:latin typeface="Garamond" panose="02020404030301010803" pitchFamily="18" charset="0"/>
              </a:rPr>
              <a:t>’</a:t>
            </a:r>
            <a:br>
              <a:rPr lang="en-GB" sz="3000" b="1" dirty="0" smtClean="0">
                <a:latin typeface="Garamond" panose="02020404030301010803" pitchFamily="18" charset="0"/>
              </a:rPr>
            </a:br>
            <a:endParaRPr lang="en-GB" sz="3000" b="1" dirty="0">
              <a:latin typeface="Garamond" panose="02020404030301010803" pitchFamily="18" charset="0"/>
            </a:endParaRPr>
          </a:p>
          <a:p>
            <a:r>
              <a:rPr lang="en-GB" sz="3000" b="1" i="1" dirty="0">
                <a:latin typeface="Garamond" panose="02020404030301010803" pitchFamily="18" charset="0"/>
              </a:rPr>
              <a:t>R (on the application of GC) (FC) (Appellant) v The Commissioner of Police of the Metropolis (Respondent) and R (on the application of C) (FC) (Appellant) v The Commissioner of Police of the Metropolis (Respondent</a:t>
            </a:r>
            <a:r>
              <a:rPr lang="en-GB" sz="3000" b="1" i="1" dirty="0" smtClean="0">
                <a:latin typeface="Garamond" panose="02020404030301010803" pitchFamily="18" charset="0"/>
              </a:rPr>
              <a:t>)</a:t>
            </a:r>
            <a:br>
              <a:rPr lang="en-GB" sz="3000" b="1" i="1" dirty="0" smtClean="0">
                <a:latin typeface="Garamond" panose="02020404030301010803" pitchFamily="18" charset="0"/>
              </a:rPr>
            </a:br>
            <a:endParaRPr lang="en-GB" sz="3000" b="1" dirty="0">
              <a:latin typeface="Garamond" panose="02020404030301010803" pitchFamily="18" charset="0"/>
            </a:endParaRPr>
          </a:p>
          <a:p>
            <a:r>
              <a:rPr lang="en-GB" sz="3000" b="1" dirty="0">
                <a:latin typeface="Garamond" panose="02020404030301010803" pitchFamily="18" charset="0"/>
              </a:rPr>
              <a:t>They came as a ‘test case.’ A test case is a term to describe a case that tests how valid a particular law is. Test cases are useful because they establish legal rights or principles and thereby serve as precedent for future similar cases. </a:t>
            </a:r>
            <a:endParaRPr lang="en-GB" sz="3000" b="1" dirty="0" smtClean="0">
              <a:latin typeface="Garamond" panose="02020404030301010803" pitchFamily="18" charset="0"/>
            </a:endParaRPr>
          </a:p>
          <a:p>
            <a:endParaRPr lang="en-GB" sz="3000" b="1" dirty="0">
              <a:latin typeface="Garamond" panose="02020404030301010803" pitchFamily="18" charset="0"/>
            </a:endParaRPr>
          </a:p>
          <a:p>
            <a:pPr marL="0" indent="0">
              <a:buNone/>
            </a:pPr>
            <a:r>
              <a:rPr lang="en-GB" sz="3000" b="1" dirty="0" smtClean="0">
                <a:solidFill>
                  <a:srgbClr val="7030A0"/>
                </a:solidFill>
                <a:latin typeface="Garamond" panose="02020404030301010803" pitchFamily="18" charset="0"/>
              </a:rPr>
              <a:t>		</a:t>
            </a:r>
            <a:r>
              <a:rPr lang="en-GB" sz="3500" b="1" dirty="0" smtClean="0">
                <a:solidFill>
                  <a:srgbClr val="7030A0"/>
                </a:solidFill>
                <a:latin typeface="Garamond" panose="02020404030301010803" pitchFamily="18" charset="0"/>
              </a:rPr>
              <a:t>Can you think of any 			other examples of test 			cases?</a:t>
            </a:r>
            <a:endParaRPr lang="en-GB" sz="3500" b="1" dirty="0">
              <a:solidFill>
                <a:srgbClr val="7030A0"/>
              </a:solidFill>
              <a:latin typeface="Garamond" panose="02020404030301010803" pitchFamily="18" charset="0"/>
            </a:endParaRP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7" y="7909925"/>
            <a:ext cx="861365" cy="844906"/>
          </a:xfrm>
          <a:prstGeom prst="rect">
            <a:avLst/>
          </a:prstGeom>
        </p:spPr>
      </p:pic>
      <p:pic>
        <p:nvPicPr>
          <p:cNvPr id="6" name="Picture 5" descr="fingerprint"/>
          <p:cNvPicPr/>
          <p:nvPr/>
        </p:nvPicPr>
        <p:blipFill>
          <a:blip r:embed="rId3">
            <a:extLst>
              <a:ext uri="{28A0092B-C50C-407E-A947-70E740481C1C}">
                <a14:useLocalDpi xmlns:a14="http://schemas.microsoft.com/office/drawing/2010/main" val="0"/>
              </a:ext>
            </a:extLst>
          </a:blip>
          <a:srcRect/>
          <a:stretch>
            <a:fillRect/>
          </a:stretch>
        </p:blipFill>
        <p:spPr bwMode="auto">
          <a:xfrm>
            <a:off x="5681212" y="111211"/>
            <a:ext cx="1114425" cy="1619250"/>
          </a:xfrm>
          <a:prstGeom prst="rect">
            <a:avLst/>
          </a:prstGeom>
          <a:noFill/>
          <a:ln>
            <a:noFill/>
          </a:ln>
        </p:spPr>
      </p:pic>
    </p:spTree>
    <p:extLst>
      <p:ext uri="{BB962C8B-B14F-4D97-AF65-F5344CB8AC3E}">
        <p14:creationId xmlns:p14="http://schemas.microsoft.com/office/powerpoint/2010/main" val="198194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0"/>
            <a:ext cx="6300017" cy="633046"/>
          </a:xfrm>
        </p:spPr>
        <p:txBody>
          <a:bodyPr>
            <a:normAutofit/>
          </a:bodyPr>
          <a:lstStyle/>
          <a:p>
            <a:r>
              <a:rPr lang="en-GB" sz="3000" b="1" smtClean="0">
                <a:latin typeface="Garamond" panose="02020404030301010803" pitchFamily="18" charset="0"/>
              </a:rPr>
              <a:t>Article 8</a:t>
            </a:r>
            <a:endParaRPr lang="en-GB" sz="3000" b="1" dirty="0">
              <a:latin typeface="Garamond" panose="02020404030301010803" pitchFamily="18" charset="0"/>
            </a:endParaRPr>
          </a:p>
        </p:txBody>
      </p:sp>
      <p:sp>
        <p:nvSpPr>
          <p:cNvPr id="3" name="Content Placeholder 2"/>
          <p:cNvSpPr>
            <a:spLocks noGrp="1"/>
          </p:cNvSpPr>
          <p:nvPr>
            <p:ph idx="1"/>
          </p:nvPr>
        </p:nvSpPr>
        <p:spPr>
          <a:xfrm>
            <a:off x="375141" y="633046"/>
            <a:ext cx="6011373" cy="9003323"/>
          </a:xfrm>
          <a:blipFill>
            <a:blip r:embed="rId2"/>
            <a:tile tx="0" ty="0" sx="100000" sy="100000" flip="none" algn="tl"/>
          </a:blipFill>
        </p:spPr>
        <p:txBody>
          <a:bodyPr>
            <a:noAutofit/>
          </a:bodyPr>
          <a:lstStyle/>
          <a:p>
            <a:pPr marL="171450" indent="-171450"/>
            <a:r>
              <a:rPr lang="en-GB" sz="2800" b="1" smtClean="0">
                <a:latin typeface="Garamond" panose="02020404030301010803" pitchFamily="18" charset="0"/>
              </a:rPr>
              <a:t>Article 8 protects the private life of individuals against arbitrary interference by public authorities and private organisations such as the media. It covers four distinct areas: private life, family life, home and correspondence.</a:t>
            </a:r>
          </a:p>
          <a:p>
            <a:pPr marL="0" indent="0">
              <a:buNone/>
            </a:pPr>
            <a:endParaRPr lang="en-GB" sz="2800" b="1" smtClean="0">
              <a:latin typeface="Garamond" panose="02020404030301010803" pitchFamily="18" charset="0"/>
            </a:endParaRPr>
          </a:p>
          <a:p>
            <a:pPr marL="171450" indent="-171450"/>
            <a:r>
              <a:rPr lang="en-GB" sz="2800" b="1" smtClean="0">
                <a:latin typeface="Garamond" panose="02020404030301010803" pitchFamily="18" charset="0"/>
              </a:rPr>
              <a:t>Article 8 is a qualified right, so in certain circumstances public authorities can interfere with the private and family life of an individual.  These circumstances are set out in Article 8(2). Such interference must be proportionate, in accordance with law and necessary to protect national security, public safety or the economic wellbeing of the country; to prevent disorder or crime, protect health or morals, or to protect the rights and freedoms of others.</a:t>
            </a:r>
          </a:p>
          <a:p>
            <a:endParaRPr lang="en-GB" sz="2600" dirty="0"/>
          </a:p>
        </p:txBody>
      </p:sp>
    </p:spTree>
    <p:extLst>
      <p:ext uri="{BB962C8B-B14F-4D97-AF65-F5344CB8AC3E}">
        <p14:creationId xmlns:p14="http://schemas.microsoft.com/office/powerpoint/2010/main" val="4071161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 y="-111238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tx1"/>
                </a:solidFill>
                <a:effectLst/>
                <a:latin typeface="Arial" panose="020B0604020202020204" pitchFamily="34" charset="0"/>
              </a:rPr>
              <a:t>Percentage of total population on a police DNA database in 2005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Content Placeholder 5"/>
          <p:cNvSpPr>
            <a:spLocks noGrp="1"/>
          </p:cNvSpPr>
          <p:nvPr>
            <p:ph idx="1"/>
          </p:nvPr>
        </p:nvSpPr>
        <p:spPr>
          <a:xfrm>
            <a:off x="471489" y="111211"/>
            <a:ext cx="5915025" cy="9638270"/>
          </a:xfrm>
        </p:spPr>
        <p:txBody>
          <a:bodyPr>
            <a:normAutofit lnSpcReduction="10000"/>
          </a:bodyPr>
          <a:lstStyle/>
          <a:p>
            <a:pPr marL="0" indent="0">
              <a:buNone/>
            </a:pPr>
            <a:r>
              <a:rPr lang="en-GB" sz="2800" b="1" dirty="0" smtClean="0">
                <a:latin typeface="Garamond" panose="02020404030301010803" pitchFamily="18" charset="0"/>
              </a:rPr>
              <a:t>The facts and information provided are correct at the time the case was heard in 2011</a:t>
            </a:r>
          </a:p>
          <a:p>
            <a:pPr marL="0" indent="0">
              <a:buNone/>
            </a:pPr>
            <a:r>
              <a:rPr lang="en-GB" sz="2400" b="1" dirty="0" smtClean="0">
                <a:latin typeface="Garamond" panose="02020404030301010803" pitchFamily="18" charset="0"/>
              </a:rPr>
              <a:t/>
            </a:r>
            <a:br>
              <a:rPr lang="en-GB" sz="2400" b="1" dirty="0" smtClean="0">
                <a:latin typeface="Garamond" panose="02020404030301010803" pitchFamily="18" charset="0"/>
              </a:rPr>
            </a:br>
            <a:r>
              <a:rPr lang="en-GB" sz="2400" b="1" dirty="0" smtClean="0">
                <a:latin typeface="Garamond" panose="02020404030301010803" pitchFamily="18" charset="0"/>
              </a:rPr>
              <a:t>Percentage of total population on DNA database in 2005</a:t>
            </a:r>
          </a:p>
          <a:p>
            <a:r>
              <a:rPr lang="en-GB" sz="2400" b="1" dirty="0" smtClean="0">
                <a:latin typeface="Garamond" panose="02020404030301010803" pitchFamily="18" charset="0"/>
              </a:rPr>
              <a:t>France 0.2%</a:t>
            </a:r>
          </a:p>
          <a:p>
            <a:r>
              <a:rPr lang="en-GB" sz="2400" b="1" dirty="0" smtClean="0">
                <a:latin typeface="Garamond" panose="02020404030301010803" pitchFamily="18" charset="0"/>
              </a:rPr>
              <a:t>Germany 0.44%</a:t>
            </a:r>
          </a:p>
          <a:p>
            <a:r>
              <a:rPr lang="en-GB" sz="2400" b="1" dirty="0" smtClean="0">
                <a:latin typeface="Garamond" panose="02020404030301010803" pitchFamily="18" charset="0"/>
              </a:rPr>
              <a:t>Spain 0.01</a:t>
            </a:r>
          </a:p>
          <a:p>
            <a:r>
              <a:rPr lang="en-GB" sz="2400" b="1" dirty="0" smtClean="0">
                <a:latin typeface="Garamond" panose="02020404030301010803" pitchFamily="18" charset="0"/>
              </a:rPr>
              <a:t>USA 0.99</a:t>
            </a:r>
          </a:p>
          <a:p>
            <a:r>
              <a:rPr lang="en-GB" sz="2400" b="1" dirty="0" smtClean="0">
                <a:latin typeface="Garamond" panose="02020404030301010803" pitchFamily="18" charset="0"/>
              </a:rPr>
              <a:t>Canada 0.23</a:t>
            </a:r>
          </a:p>
          <a:p>
            <a:r>
              <a:rPr lang="en-GB" sz="2400" b="1" dirty="0" smtClean="0">
                <a:latin typeface="Garamond" panose="02020404030301010803" pitchFamily="18" charset="0"/>
              </a:rPr>
              <a:t>United Kingdom 5.23</a:t>
            </a:r>
          </a:p>
          <a:p>
            <a:pPr marL="0" indent="0">
              <a:buNone/>
            </a:pPr>
            <a:endParaRPr lang="en-GB" sz="2400" b="1" dirty="0" smtClean="0">
              <a:latin typeface="Garamond" panose="02020404030301010803" pitchFamily="18" charset="0"/>
            </a:endParaRPr>
          </a:p>
          <a:p>
            <a:pPr marL="0" indent="0">
              <a:buNone/>
            </a:pPr>
            <a:r>
              <a:rPr lang="en-GB" sz="2400" b="1" dirty="0" smtClean="0">
                <a:latin typeface="Garamond" panose="02020404030301010803" pitchFamily="18" charset="0"/>
              </a:rPr>
              <a:t>By 2010</a:t>
            </a:r>
            <a:r>
              <a:rPr lang="en-GB" sz="2400" b="1" dirty="0">
                <a:latin typeface="Garamond" panose="02020404030301010803" pitchFamily="18" charset="0"/>
              </a:rPr>
              <a:t>, the National DNA Database contained computerised DNA profiles and linked DNA samples from approximately 6 million </a:t>
            </a:r>
            <a:r>
              <a:rPr lang="en-GB" sz="2400" b="1" dirty="0" smtClean="0">
                <a:latin typeface="Garamond" panose="02020404030301010803" pitchFamily="18" charset="0"/>
              </a:rPr>
              <a:t>individuals in the UK, </a:t>
            </a:r>
            <a:r>
              <a:rPr lang="en-GB" sz="2400" b="1" dirty="0">
                <a:latin typeface="Garamond" panose="02020404030301010803" pitchFamily="18" charset="0"/>
              </a:rPr>
              <a:t>including Scotland and Northern Ireland (nearly 10% of the UK population</a:t>
            </a:r>
            <a:r>
              <a:rPr lang="en-GB" sz="2400" b="1" dirty="0" smtClean="0">
                <a:latin typeface="Garamond" panose="02020404030301010803" pitchFamily="18" charset="0"/>
              </a:rPr>
              <a:t>).</a:t>
            </a:r>
          </a:p>
          <a:p>
            <a:pPr marL="0" indent="0">
              <a:buNone/>
            </a:pPr>
            <a:endParaRPr lang="en-GB" sz="2400" b="1" dirty="0">
              <a:latin typeface="Garamond" panose="02020404030301010803" pitchFamily="18" charset="0"/>
            </a:endParaRPr>
          </a:p>
          <a:p>
            <a:pPr marL="0" indent="0">
              <a:buNone/>
            </a:pPr>
            <a:r>
              <a:rPr lang="en-GB" sz="2400" b="1" dirty="0">
                <a:latin typeface="Garamond" panose="02020404030301010803" pitchFamily="18" charset="0"/>
              </a:rPr>
              <a:t>In 2007, Baroness Scotland </a:t>
            </a:r>
            <a:r>
              <a:rPr lang="en-GB" sz="2400" b="1" dirty="0" smtClean="0">
                <a:latin typeface="Garamond" panose="02020404030301010803" pitchFamily="18" charset="0"/>
              </a:rPr>
              <a:t>confirmed to the Home Affairs Committee that </a:t>
            </a:r>
            <a:r>
              <a:rPr lang="en-GB" sz="2400" b="1" dirty="0">
                <a:latin typeface="Garamond" panose="02020404030301010803" pitchFamily="18" charset="0"/>
              </a:rPr>
              <a:t>three-quarters of the young black male population would soon be on the DNA database</a:t>
            </a:r>
            <a:r>
              <a:rPr lang="en-GB" sz="2400" b="1" dirty="0" smtClean="0">
                <a:latin typeface="Garamond" panose="02020404030301010803" pitchFamily="18" charset="0"/>
              </a:rPr>
              <a:t>.</a:t>
            </a:r>
          </a:p>
          <a:p>
            <a:pPr marL="0" indent="0">
              <a:buNone/>
            </a:pPr>
            <a:endParaRPr lang="en-GB" sz="2400" dirty="0">
              <a:latin typeface="Garamond" panose="02020404030301010803" pitchFamily="18" charset="0"/>
            </a:endParaRPr>
          </a:p>
          <a:p>
            <a:pPr marL="0" indent="0">
              <a:buNone/>
            </a:pPr>
            <a:r>
              <a:rPr lang="en-GB" sz="1800" dirty="0">
                <a:latin typeface="Garamond" panose="02020404030301010803" pitchFamily="18" charset="0"/>
                <a:hlinkClick r:id="rId2"/>
              </a:rPr>
              <a:t>http://</a:t>
            </a:r>
            <a:r>
              <a:rPr lang="en-GB" sz="1800" dirty="0" smtClean="0">
                <a:latin typeface="Garamond" panose="02020404030301010803" pitchFamily="18" charset="0"/>
                <a:hlinkClick r:id="rId2"/>
              </a:rPr>
              <a:t>www.genewatch.org/sub-539481</a:t>
            </a:r>
            <a:r>
              <a:rPr lang="en-GB" sz="1800" dirty="0" smtClean="0">
                <a:latin typeface="Garamond" panose="02020404030301010803" pitchFamily="18" charset="0"/>
              </a:rPr>
              <a:t> 22/08/2014</a:t>
            </a:r>
          </a:p>
          <a:p>
            <a:pPr marL="0" indent="0">
              <a:buNone/>
            </a:pPr>
            <a:endParaRPr lang="en-GB" sz="2400" dirty="0">
              <a:latin typeface="Garamond" panose="020204040303010108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082" y="2038866"/>
            <a:ext cx="3685432" cy="2068503"/>
          </a:xfrm>
          <a:prstGeom prst="rect">
            <a:avLst/>
          </a:prstGeom>
        </p:spPr>
      </p:pic>
    </p:spTree>
    <p:extLst>
      <p:ext uri="{BB962C8B-B14F-4D97-AF65-F5344CB8AC3E}">
        <p14:creationId xmlns:p14="http://schemas.microsoft.com/office/powerpoint/2010/main" val="1111766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9" y="234778"/>
            <a:ext cx="5915025" cy="9366422"/>
          </a:xfrm>
        </p:spPr>
        <p:txBody>
          <a:bodyPr>
            <a:normAutofit fontScale="85000" lnSpcReduction="10000"/>
          </a:bodyPr>
          <a:lstStyle/>
          <a:p>
            <a:pPr marL="0" indent="0">
              <a:buNone/>
            </a:pPr>
            <a:r>
              <a:rPr lang="en-GB" sz="2800" b="1" dirty="0" smtClean="0">
                <a:latin typeface="Garamond" panose="02020404030301010803" pitchFamily="18" charset="0"/>
              </a:rPr>
              <a:t>More facts and information correct at the time the case was heard in 2011</a:t>
            </a:r>
          </a:p>
          <a:p>
            <a:pPr marL="0" indent="0">
              <a:buNone/>
            </a:pPr>
            <a:endParaRPr lang="en-GB" sz="2400" b="1" dirty="0" smtClean="0">
              <a:latin typeface="Garamond" panose="02020404030301010803" pitchFamily="18" charset="0"/>
            </a:endParaRPr>
          </a:p>
          <a:p>
            <a:pPr marL="0" indent="0">
              <a:buNone/>
            </a:pPr>
            <a:r>
              <a:rPr lang="en-GB" sz="2600" b="1" dirty="0" smtClean="0">
                <a:latin typeface="Garamond" panose="02020404030301010803" pitchFamily="18" charset="0"/>
              </a:rPr>
              <a:t>Does DNA solve crime?</a:t>
            </a:r>
          </a:p>
          <a:p>
            <a:pPr marL="0" indent="0">
              <a:buNone/>
            </a:pPr>
            <a:endParaRPr lang="en-GB" sz="2600" b="1" dirty="0" smtClean="0">
              <a:latin typeface="Garamond" panose="02020404030301010803" pitchFamily="18" charset="0"/>
            </a:endParaRPr>
          </a:p>
          <a:p>
            <a:r>
              <a:rPr lang="en-GB" sz="2600" b="1" dirty="0" smtClean="0">
                <a:latin typeface="Garamond" panose="02020404030301010803" pitchFamily="18" charset="0"/>
              </a:rPr>
              <a:t>Less </a:t>
            </a:r>
            <a:r>
              <a:rPr lang="en-GB" sz="2600" b="1" dirty="0">
                <a:latin typeface="Garamond" panose="02020404030301010803" pitchFamily="18" charset="0"/>
              </a:rPr>
              <a:t>than 1% of crimes are solved with the help of DNA profiles. </a:t>
            </a:r>
          </a:p>
          <a:p>
            <a:r>
              <a:rPr lang="en-GB" sz="2600" b="1" dirty="0">
                <a:latin typeface="Garamond" panose="02020404030301010803" pitchFamily="18" charset="0"/>
              </a:rPr>
              <a:t>DNA comes into its own in cases where a profile recovered from a crime scene later connects a suspect to the </a:t>
            </a:r>
            <a:r>
              <a:rPr lang="en-GB" sz="2600" b="1" dirty="0" smtClean="0">
                <a:latin typeface="Garamond" panose="02020404030301010803" pitchFamily="18" charset="0"/>
              </a:rPr>
              <a:t>offence.</a:t>
            </a:r>
            <a:endParaRPr lang="en-GB" sz="2600" b="1" dirty="0">
              <a:latin typeface="Garamond" panose="02020404030301010803" pitchFamily="18" charset="0"/>
            </a:endParaRPr>
          </a:p>
          <a:p>
            <a:r>
              <a:rPr lang="en-GB" sz="2600" b="1" dirty="0">
                <a:latin typeface="Garamond" panose="02020404030301010803" pitchFamily="18" charset="0"/>
              </a:rPr>
              <a:t>The most obvious examples are an attacker's DNA on the hilt of a knife, a burglar's hair snagged on a window or semen recovered from a rape victim. </a:t>
            </a:r>
          </a:p>
          <a:p>
            <a:r>
              <a:rPr lang="en-GB" sz="2600" b="1" dirty="0">
                <a:latin typeface="Garamond" panose="02020404030301010803" pitchFamily="18" charset="0"/>
              </a:rPr>
              <a:t>DNA plays a role in solving a third of cases like these, where a crime scene sample is loaded onto the database and later linked to a suspect. </a:t>
            </a:r>
            <a:endParaRPr lang="en-GB" sz="2600" b="1" dirty="0" smtClean="0">
              <a:latin typeface="Garamond" panose="02020404030301010803" pitchFamily="18" charset="0"/>
            </a:endParaRPr>
          </a:p>
          <a:p>
            <a:pPr marL="0" indent="0">
              <a:buNone/>
            </a:pPr>
            <a:endParaRPr lang="en-GB" sz="2400" b="1" dirty="0">
              <a:latin typeface="Garamond" panose="02020404030301010803" pitchFamily="18" charset="0"/>
            </a:endParaRPr>
          </a:p>
          <a:p>
            <a:pPr marL="0" indent="0">
              <a:buNone/>
            </a:pPr>
            <a:r>
              <a:rPr lang="en-GB" sz="2600" b="1" dirty="0" smtClean="0">
                <a:latin typeface="Garamond" panose="02020404030301010803" pitchFamily="18" charset="0"/>
              </a:rPr>
              <a:t>What </a:t>
            </a:r>
            <a:r>
              <a:rPr lang="en-GB" sz="2600" b="1" dirty="0">
                <a:latin typeface="Garamond" panose="02020404030301010803" pitchFamily="18" charset="0"/>
              </a:rPr>
              <a:t>are the figures?</a:t>
            </a:r>
          </a:p>
          <a:p>
            <a:pPr marL="0" indent="0">
              <a:buNone/>
            </a:pPr>
            <a:r>
              <a:rPr lang="en-GB" sz="2600" b="1" dirty="0" smtClean="0">
                <a:latin typeface="Garamond" panose="02020404030301010803" pitchFamily="18" charset="0"/>
              </a:rPr>
              <a:t/>
            </a:r>
            <a:br>
              <a:rPr lang="en-GB" sz="2600" b="1" dirty="0" smtClean="0">
                <a:latin typeface="Garamond" panose="02020404030301010803" pitchFamily="18" charset="0"/>
              </a:rPr>
            </a:br>
            <a:r>
              <a:rPr lang="en-GB" sz="2600" b="1" dirty="0" smtClean="0">
                <a:latin typeface="Garamond" panose="02020404030301010803" pitchFamily="18" charset="0"/>
              </a:rPr>
              <a:t>The </a:t>
            </a:r>
            <a:r>
              <a:rPr lang="en-GB" sz="2600" b="1" dirty="0">
                <a:latin typeface="Garamond" panose="02020404030301010803" pitchFamily="18" charset="0"/>
              </a:rPr>
              <a:t>database provides some 3,500 matches to crime scenes every month. </a:t>
            </a:r>
            <a:endParaRPr lang="en-GB" sz="2600" b="1" dirty="0" smtClean="0">
              <a:latin typeface="Garamond" panose="02020404030301010803" pitchFamily="18" charset="0"/>
            </a:endParaRPr>
          </a:p>
          <a:p>
            <a:pPr marL="0" indent="0">
              <a:buNone/>
            </a:pPr>
            <a:r>
              <a:rPr lang="en-GB" sz="2600" b="1" dirty="0" smtClean="0">
                <a:latin typeface="Garamond" panose="02020404030301010803" pitchFamily="18" charset="0"/>
              </a:rPr>
              <a:t>Between </a:t>
            </a:r>
            <a:r>
              <a:rPr lang="en-GB" sz="2600" b="1" dirty="0">
                <a:latin typeface="Garamond" panose="02020404030301010803" pitchFamily="18" charset="0"/>
              </a:rPr>
              <a:t>April 1998 and September 2009, DNA profiling provided matches to 410,000 crimes. </a:t>
            </a:r>
            <a:endParaRPr lang="en-GB" sz="2600" b="1" dirty="0" smtClean="0">
              <a:latin typeface="Garamond" panose="02020404030301010803" pitchFamily="18" charset="0"/>
            </a:endParaRPr>
          </a:p>
          <a:p>
            <a:pPr marL="0" indent="0">
              <a:buNone/>
            </a:pPr>
            <a:r>
              <a:rPr lang="en-GB" sz="2600" b="1" dirty="0" smtClean="0">
                <a:latin typeface="Garamond" panose="02020404030301010803" pitchFamily="18" charset="0"/>
              </a:rPr>
              <a:t>Between </a:t>
            </a:r>
            <a:r>
              <a:rPr lang="en-GB" sz="2600" b="1" dirty="0">
                <a:latin typeface="Garamond" panose="02020404030301010803" pitchFamily="18" charset="0"/>
              </a:rPr>
              <a:t>2007-08 police successfully gathered DNA profiles relating 83 killings, 184 rapes and a further 15,420 crimes they went on to solve. </a:t>
            </a:r>
          </a:p>
          <a:p>
            <a:pPr marL="0" indent="0">
              <a:buNone/>
            </a:pPr>
            <a:endParaRPr lang="en-GB" sz="1600" dirty="0" smtClean="0">
              <a:hlinkClick r:id="rId2"/>
            </a:endParaRPr>
          </a:p>
          <a:p>
            <a:pPr marL="0" indent="0">
              <a:buNone/>
            </a:pPr>
            <a:r>
              <a:rPr lang="en-GB" sz="1600" dirty="0" smtClean="0">
                <a:hlinkClick r:id="rId2"/>
              </a:rPr>
              <a:t>http</a:t>
            </a:r>
            <a:r>
              <a:rPr lang="en-GB" sz="1600" dirty="0">
                <a:hlinkClick r:id="rId2"/>
              </a:rPr>
              <a:t>://</a:t>
            </a:r>
            <a:r>
              <a:rPr lang="en-GB" sz="1600" dirty="0" smtClean="0">
                <a:hlinkClick r:id="rId2"/>
              </a:rPr>
              <a:t>news.bbc.co.uk/1/hi/uk/7532856.stm</a:t>
            </a:r>
            <a:r>
              <a:rPr lang="en-GB" sz="1600" dirty="0" smtClean="0"/>
              <a:t> 20/08/14</a:t>
            </a: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115" y="5424616"/>
            <a:ext cx="1618736" cy="1618736"/>
          </a:xfrm>
          <a:prstGeom prst="rect">
            <a:avLst/>
          </a:prstGeom>
        </p:spPr>
      </p:pic>
    </p:spTree>
    <p:extLst>
      <p:ext uri="{BB962C8B-B14F-4D97-AF65-F5344CB8AC3E}">
        <p14:creationId xmlns:p14="http://schemas.microsoft.com/office/powerpoint/2010/main" val="317055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9" y="527406"/>
            <a:ext cx="5915025" cy="671199"/>
          </a:xfrm>
        </p:spPr>
        <p:txBody>
          <a:bodyPr>
            <a:normAutofit/>
          </a:bodyPr>
          <a:lstStyle/>
          <a:p>
            <a:r>
              <a:rPr lang="en-GB" sz="3000" b="1" dirty="0" smtClean="0">
                <a:latin typeface="Garamond" panose="02020404030301010803" pitchFamily="18" charset="0"/>
              </a:rPr>
              <a:t>		   </a:t>
            </a:r>
            <a:r>
              <a:rPr lang="en-GB" sz="3000" b="1" u="sng" dirty="0" smtClean="0">
                <a:latin typeface="Garamond" panose="02020404030301010803" pitchFamily="18" charset="0"/>
              </a:rPr>
              <a:t>Debate roles</a:t>
            </a:r>
            <a:endParaRPr lang="en-GB" sz="3000" b="1" u="sng" dirty="0">
              <a:latin typeface="Garamond" panose="02020404030301010803" pitchFamily="18" charset="0"/>
            </a:endParaRPr>
          </a:p>
        </p:txBody>
      </p:sp>
      <p:sp>
        <p:nvSpPr>
          <p:cNvPr id="3" name="Content Placeholder 2"/>
          <p:cNvSpPr>
            <a:spLocks noGrp="1"/>
          </p:cNvSpPr>
          <p:nvPr>
            <p:ph idx="1"/>
          </p:nvPr>
        </p:nvSpPr>
        <p:spPr>
          <a:xfrm>
            <a:off x="471489" y="1359242"/>
            <a:ext cx="5915025" cy="8036327"/>
          </a:xfrm>
        </p:spPr>
        <p:txBody>
          <a:bodyPr>
            <a:normAutofit/>
          </a:bodyPr>
          <a:lstStyle/>
          <a:p>
            <a:pPr marL="0" indent="0">
              <a:buNone/>
            </a:pPr>
            <a:r>
              <a:rPr lang="en-GB" sz="2000" b="1" dirty="0" smtClean="0">
                <a:latin typeface="Garamond" panose="02020404030301010803" pitchFamily="18" charset="0"/>
              </a:rPr>
              <a:t>You will </a:t>
            </a:r>
            <a:r>
              <a:rPr lang="en-GB" sz="2000" b="1" dirty="0">
                <a:latin typeface="Garamond" panose="02020404030301010803" pitchFamily="18" charset="0"/>
              </a:rPr>
              <a:t>be split into one of the following </a:t>
            </a:r>
            <a:r>
              <a:rPr lang="en-GB" sz="2000" b="1" dirty="0" smtClean="0">
                <a:latin typeface="Garamond" panose="02020404030301010803" pitchFamily="18" charset="0"/>
              </a:rPr>
              <a:t>teams:</a:t>
            </a:r>
            <a:endParaRPr lang="en-GB" sz="2000" b="1" dirty="0">
              <a:latin typeface="Garamond" panose="02020404030301010803" pitchFamily="18" charset="0"/>
            </a:endParaRPr>
          </a:p>
          <a:p>
            <a:pPr marL="0" indent="0">
              <a:buNone/>
            </a:pPr>
            <a:r>
              <a:rPr lang="en-GB" sz="2000" b="1" u="sng" dirty="0" smtClean="0">
                <a:latin typeface="Garamond" panose="02020404030301010803" pitchFamily="18" charset="0"/>
              </a:rPr>
              <a:t>Justices Team</a:t>
            </a:r>
            <a:endParaRPr lang="en-GB" sz="2000" b="1" u="sng" dirty="0">
              <a:latin typeface="Garamond" panose="02020404030301010803" pitchFamily="18" charset="0"/>
            </a:endParaRPr>
          </a:p>
          <a:p>
            <a:pPr marL="0" indent="0">
              <a:buNone/>
            </a:pPr>
            <a:r>
              <a:rPr lang="en-GB" sz="2000" b="1" dirty="0" smtClean="0">
                <a:latin typeface="Garamond" panose="02020404030301010803" pitchFamily="18" charset="0"/>
              </a:rPr>
              <a:t>The justices’ </a:t>
            </a:r>
            <a:r>
              <a:rPr lang="en-GB" sz="2000" b="1" dirty="0">
                <a:latin typeface="Garamond" panose="02020404030301010803" pitchFamily="18" charset="0"/>
              </a:rPr>
              <a:t>job will be to listen carefully to </a:t>
            </a:r>
            <a:r>
              <a:rPr lang="en-GB" sz="2000" b="1" dirty="0" smtClean="0">
                <a:latin typeface="Garamond" panose="02020404030301010803" pitchFamily="18" charset="0"/>
              </a:rPr>
              <a:t>the appellants and respondents during their debate, ask questions and eventually decide which side has been the most persuasive. There must be an </a:t>
            </a:r>
            <a:r>
              <a:rPr lang="en-GB" sz="2000" b="1" u="sng" dirty="0" smtClean="0">
                <a:latin typeface="Garamond" panose="02020404030301010803" pitchFamily="18" charset="0"/>
              </a:rPr>
              <a:t>odd number </a:t>
            </a:r>
            <a:r>
              <a:rPr lang="en-GB" sz="2000" b="1" dirty="0" smtClean="0">
                <a:latin typeface="Garamond" panose="02020404030301010803" pitchFamily="18" charset="0"/>
              </a:rPr>
              <a:t>of justices.</a:t>
            </a:r>
          </a:p>
          <a:p>
            <a:pPr marL="0" indent="0">
              <a:buNone/>
            </a:pPr>
            <a:r>
              <a:rPr lang="en-GB" sz="2000" b="1" u="sng" dirty="0" smtClean="0">
                <a:latin typeface="Garamond" panose="02020404030301010803" pitchFamily="18" charset="0"/>
              </a:rPr>
              <a:t>Appellant </a:t>
            </a:r>
            <a:r>
              <a:rPr lang="en-GB" sz="2000" b="1" u="sng" dirty="0">
                <a:latin typeface="Garamond" panose="02020404030301010803" pitchFamily="18" charset="0"/>
              </a:rPr>
              <a:t>Team </a:t>
            </a:r>
          </a:p>
          <a:p>
            <a:pPr marL="0" indent="0">
              <a:buNone/>
            </a:pPr>
            <a:r>
              <a:rPr lang="en-GB" sz="2000" b="1" dirty="0">
                <a:latin typeface="Garamond" panose="02020404030301010803" pitchFamily="18" charset="0"/>
              </a:rPr>
              <a:t>The </a:t>
            </a:r>
            <a:r>
              <a:rPr lang="en-GB" sz="2000" b="1" dirty="0" smtClean="0">
                <a:latin typeface="Garamond" panose="02020404030301010803" pitchFamily="18" charset="0"/>
              </a:rPr>
              <a:t>appellant </a:t>
            </a:r>
            <a:r>
              <a:rPr lang="en-GB" sz="2000" b="1" dirty="0">
                <a:latin typeface="Garamond" panose="02020404030301010803" pitchFamily="18" charset="0"/>
              </a:rPr>
              <a:t>team </a:t>
            </a:r>
            <a:r>
              <a:rPr lang="en-GB" sz="2000" b="1" dirty="0" smtClean="0">
                <a:latin typeface="Garamond" panose="02020404030301010803" pitchFamily="18" charset="0"/>
              </a:rPr>
              <a:t>is usually </a:t>
            </a:r>
            <a:r>
              <a:rPr lang="en-GB" sz="2000" b="1" dirty="0">
                <a:latin typeface="Garamond" panose="02020404030301010803" pitchFamily="18" charset="0"/>
              </a:rPr>
              <a:t>‘pro’ the debate </a:t>
            </a:r>
            <a:r>
              <a:rPr lang="en-GB" sz="2000" b="1" dirty="0" smtClean="0">
                <a:latin typeface="Garamond" panose="02020404030301010803" pitchFamily="18" charset="0"/>
              </a:rPr>
              <a:t>proposition. They will be the lawyers in the case and will take it in turns to present arguments, respond to the respondents’ arguments and answer the justices’ questions.</a:t>
            </a:r>
          </a:p>
          <a:p>
            <a:pPr marL="0" indent="0">
              <a:buNone/>
            </a:pPr>
            <a:r>
              <a:rPr lang="en-GB" sz="2000" b="1" u="sng" dirty="0" smtClean="0">
                <a:latin typeface="Garamond" panose="02020404030301010803" pitchFamily="18" charset="0"/>
              </a:rPr>
              <a:t>Respondent </a:t>
            </a:r>
            <a:r>
              <a:rPr lang="en-GB" sz="2000" b="1" u="sng" dirty="0">
                <a:latin typeface="Garamond" panose="02020404030301010803" pitchFamily="18" charset="0"/>
              </a:rPr>
              <a:t>Team </a:t>
            </a:r>
          </a:p>
          <a:p>
            <a:pPr marL="0" indent="0">
              <a:buNone/>
            </a:pPr>
            <a:r>
              <a:rPr lang="en-GB" sz="2000" b="1" dirty="0">
                <a:latin typeface="Garamond" panose="02020404030301010803" pitchFamily="18" charset="0"/>
              </a:rPr>
              <a:t>The respondent team is usually ‘anti’ the debate </a:t>
            </a:r>
            <a:r>
              <a:rPr lang="en-GB" sz="2000" b="1" dirty="0" smtClean="0">
                <a:latin typeface="Garamond" panose="02020404030301010803" pitchFamily="18" charset="0"/>
              </a:rPr>
              <a:t>proposition. They will </a:t>
            </a:r>
            <a:r>
              <a:rPr lang="en-GB" sz="2000" b="1" dirty="0">
                <a:latin typeface="Garamond" panose="02020404030301010803" pitchFamily="18" charset="0"/>
              </a:rPr>
              <a:t>be the </a:t>
            </a:r>
            <a:r>
              <a:rPr lang="en-GB" sz="2000" b="1" dirty="0" smtClean="0">
                <a:latin typeface="Garamond" panose="02020404030301010803" pitchFamily="18" charset="0"/>
              </a:rPr>
              <a:t>lawyers </a:t>
            </a:r>
            <a:r>
              <a:rPr lang="en-GB" sz="2000" b="1" dirty="0">
                <a:latin typeface="Garamond" panose="02020404030301010803" pitchFamily="18" charset="0"/>
              </a:rPr>
              <a:t>in the case and will take it in turns to present arguments, respond to the </a:t>
            </a:r>
            <a:r>
              <a:rPr lang="en-GB" sz="2000" b="1" dirty="0" smtClean="0">
                <a:latin typeface="Garamond" panose="02020404030301010803" pitchFamily="18" charset="0"/>
              </a:rPr>
              <a:t>appellants’ </a:t>
            </a:r>
            <a:r>
              <a:rPr lang="en-GB" sz="2000" b="1" dirty="0">
                <a:latin typeface="Garamond" panose="02020404030301010803" pitchFamily="18" charset="0"/>
              </a:rPr>
              <a:t>arguments and answer the </a:t>
            </a:r>
            <a:r>
              <a:rPr lang="en-GB" sz="2000" b="1" dirty="0" smtClean="0">
                <a:latin typeface="Garamond" panose="02020404030301010803" pitchFamily="18" charset="0"/>
              </a:rPr>
              <a:t>justices’ </a:t>
            </a:r>
            <a:r>
              <a:rPr lang="en-GB" sz="2000" b="1" dirty="0">
                <a:latin typeface="Garamond" panose="02020404030301010803" pitchFamily="18" charset="0"/>
              </a:rPr>
              <a:t>questions.</a:t>
            </a:r>
          </a:p>
          <a:p>
            <a:pPr marL="0" indent="0">
              <a:buNone/>
            </a:pPr>
            <a:endParaRPr lang="en-GB" dirty="0" smtClean="0"/>
          </a:p>
          <a:p>
            <a:pPr marL="0" indent="0">
              <a:buNone/>
            </a:pPr>
            <a:endParaRPr lang="en-GB" dirty="0"/>
          </a:p>
          <a:p>
            <a:pPr marL="0" indent="0">
              <a:buNone/>
            </a:pPr>
            <a:endParaRPr lang="en-GB" dirty="0"/>
          </a:p>
          <a:p>
            <a:endParaRPr lang="en-GB" dirty="0" smtClean="0"/>
          </a:p>
          <a:p>
            <a:endParaRPr lang="en-GB" dirty="0"/>
          </a:p>
          <a:p>
            <a:endParaRPr lang="en-GB" dirty="0" smtClean="0"/>
          </a:p>
          <a:p>
            <a:endParaRPr lang="en-GB" dirty="0"/>
          </a:p>
          <a:p>
            <a:endParaRPr lang="en-GB" dirty="0"/>
          </a:p>
        </p:txBody>
      </p:sp>
      <p:sp>
        <p:nvSpPr>
          <p:cNvPr id="7" name="Rounded Rectangle 6"/>
          <p:cNvSpPr/>
          <p:nvPr/>
        </p:nvSpPr>
        <p:spPr>
          <a:xfrm>
            <a:off x="939273" y="7241060"/>
            <a:ext cx="4732478" cy="2458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ramond" panose="02020404030301010803" pitchFamily="18" charset="0"/>
              </a:rPr>
              <a:t>Timetable for </a:t>
            </a:r>
            <a:r>
              <a:rPr lang="en-GB" sz="2000" b="1" dirty="0" smtClean="0">
                <a:latin typeface="Garamond" panose="02020404030301010803" pitchFamily="18" charset="0"/>
              </a:rPr>
              <a:t>debate</a:t>
            </a:r>
            <a:endParaRPr lang="en-GB" sz="2000" b="1" dirty="0">
              <a:latin typeface="Garamond" panose="02020404030301010803" pitchFamily="18" charset="0"/>
            </a:endParaRPr>
          </a:p>
          <a:p>
            <a:pPr algn="ctr"/>
            <a:r>
              <a:rPr lang="en-GB" sz="2000" b="1" dirty="0">
                <a:latin typeface="Garamond" panose="02020404030301010803" pitchFamily="18" charset="0"/>
              </a:rPr>
              <a:t>50 min debate preparation</a:t>
            </a:r>
          </a:p>
          <a:p>
            <a:pPr algn="ctr"/>
            <a:r>
              <a:rPr lang="en-GB" sz="2000" b="1" u="sng" dirty="0">
                <a:latin typeface="Garamond" panose="02020404030301010803" pitchFamily="18" charset="0"/>
              </a:rPr>
              <a:t>30 min </a:t>
            </a:r>
            <a:r>
              <a:rPr lang="en-GB" sz="2000" b="1" u="sng" dirty="0" smtClean="0">
                <a:latin typeface="Garamond" panose="02020404030301010803" pitchFamily="18" charset="0"/>
              </a:rPr>
              <a:t>debate</a:t>
            </a:r>
            <a:endParaRPr lang="en-GB" sz="2000" b="1" u="sng" dirty="0">
              <a:latin typeface="Garamond" panose="02020404030301010803" pitchFamily="18" charset="0"/>
            </a:endParaRPr>
          </a:p>
          <a:p>
            <a:pPr algn="ctr"/>
            <a:r>
              <a:rPr lang="en-GB" sz="2000" b="1" dirty="0">
                <a:latin typeface="Garamond" panose="02020404030301010803" pitchFamily="18" charset="0"/>
              </a:rPr>
              <a:t>Appellants 8 min</a:t>
            </a:r>
          </a:p>
          <a:p>
            <a:pPr algn="ctr"/>
            <a:r>
              <a:rPr lang="en-GB" sz="2000" b="1" dirty="0">
                <a:latin typeface="Garamond" panose="02020404030301010803" pitchFamily="18" charset="0"/>
              </a:rPr>
              <a:t>Respondents 8 min</a:t>
            </a:r>
          </a:p>
          <a:p>
            <a:pPr algn="ctr"/>
            <a:r>
              <a:rPr lang="en-GB" sz="2000" b="1" dirty="0">
                <a:latin typeface="Garamond" panose="02020404030301010803" pitchFamily="18" charset="0"/>
              </a:rPr>
              <a:t>Appellant 4 min</a:t>
            </a:r>
          </a:p>
          <a:p>
            <a:pPr algn="ctr"/>
            <a:r>
              <a:rPr lang="en-GB" sz="2000" b="1" dirty="0">
                <a:latin typeface="Garamond" panose="02020404030301010803" pitchFamily="18" charset="0"/>
              </a:rPr>
              <a:t>Justices 10 min to consider and deliver judgment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6" y="31300"/>
            <a:ext cx="2195802" cy="1463868"/>
          </a:xfrm>
          <a:prstGeom prst="rect">
            <a:avLst/>
          </a:prstGeom>
          <a:effectLst>
            <a:softEdge rad="279400"/>
          </a:effectLst>
        </p:spPr>
      </p:pic>
    </p:spTree>
    <p:extLst>
      <p:ext uri="{BB962C8B-B14F-4D97-AF65-F5344CB8AC3E}">
        <p14:creationId xmlns:p14="http://schemas.microsoft.com/office/powerpoint/2010/main" val="2477472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9" y="370703"/>
            <a:ext cx="5731603" cy="1099752"/>
          </a:xfrm>
        </p:spPr>
        <p:txBody>
          <a:bodyPr>
            <a:normAutofit fontScale="90000"/>
          </a:bodyPr>
          <a:lstStyle/>
          <a:p>
            <a:r>
              <a:rPr lang="en-GB" sz="3200" b="1" dirty="0">
                <a:latin typeface="Garamond" panose="02020404030301010803" pitchFamily="18" charset="0"/>
              </a:rPr>
              <a:t>A lawyer or judge would always prepare for a case. So now its time for your own research</a:t>
            </a:r>
            <a:r>
              <a:rPr lang="en-GB" sz="3200" b="1" dirty="0" smtClean="0">
                <a:latin typeface="Garamond" panose="02020404030301010803" pitchFamily="18" charset="0"/>
              </a:rPr>
              <a:t>.</a:t>
            </a:r>
            <a:endParaRPr lang="en-GB" dirty="0"/>
          </a:p>
        </p:txBody>
      </p:sp>
      <p:sp>
        <p:nvSpPr>
          <p:cNvPr id="3" name="Content Placeholder 2"/>
          <p:cNvSpPr>
            <a:spLocks noGrp="1"/>
          </p:cNvSpPr>
          <p:nvPr>
            <p:ph idx="1"/>
          </p:nvPr>
        </p:nvSpPr>
        <p:spPr>
          <a:xfrm>
            <a:off x="471489" y="1371600"/>
            <a:ext cx="5915025" cy="8353168"/>
          </a:xfrm>
        </p:spPr>
        <p:txBody>
          <a:bodyPr>
            <a:normAutofit fontScale="85000" lnSpcReduction="20000"/>
          </a:bodyPr>
          <a:lstStyle/>
          <a:p>
            <a:endParaRPr lang="en-GB" sz="1800" dirty="0" smtClean="0">
              <a:latin typeface="Garamond" panose="02020404030301010803" pitchFamily="18" charset="0"/>
            </a:endParaRPr>
          </a:p>
          <a:p>
            <a:pPr marL="0" indent="0">
              <a:buNone/>
            </a:pPr>
            <a:endParaRPr lang="en-GB" sz="1800" dirty="0">
              <a:latin typeface="Garamond" panose="02020404030301010803" pitchFamily="18" charset="0"/>
            </a:endParaRPr>
          </a:p>
          <a:p>
            <a:r>
              <a:rPr lang="en-GB" sz="2400" b="1" dirty="0">
                <a:latin typeface="Garamond" panose="02020404030301010803" pitchFamily="18" charset="0"/>
              </a:rPr>
              <a:t>Supreme Court website:</a:t>
            </a:r>
          </a:p>
          <a:p>
            <a:r>
              <a:rPr lang="en-GB" sz="2400" b="1" dirty="0">
                <a:latin typeface="Garamond" panose="02020404030301010803" pitchFamily="18" charset="0"/>
                <a:hlinkClick r:id="rId2"/>
              </a:rPr>
              <a:t>http://supremecourt.uk/</a:t>
            </a:r>
            <a:endParaRPr lang="en-GB" sz="2400" b="1" dirty="0">
              <a:latin typeface="Garamond" panose="02020404030301010803" pitchFamily="18" charset="0"/>
            </a:endParaRPr>
          </a:p>
          <a:p>
            <a:endParaRPr lang="en-GB" sz="2400" b="1" dirty="0">
              <a:latin typeface="Garamond" panose="02020404030301010803" pitchFamily="18" charset="0"/>
            </a:endParaRPr>
          </a:p>
          <a:p>
            <a:r>
              <a:rPr lang="en-GB" sz="2400" b="1" dirty="0">
                <a:latin typeface="Garamond" panose="02020404030301010803" pitchFamily="18" charset="0"/>
              </a:rPr>
              <a:t>For more information about courts in the UK:</a:t>
            </a:r>
          </a:p>
          <a:p>
            <a:r>
              <a:rPr lang="en-GB" sz="2400" b="1" dirty="0">
                <a:latin typeface="Garamond" panose="02020404030301010803" pitchFamily="18" charset="0"/>
                <a:hlinkClick r:id="rId3"/>
              </a:rPr>
              <a:t>http://www.justice.gov.uk</a:t>
            </a:r>
            <a:endParaRPr lang="en-GB" sz="2400" b="1" dirty="0">
              <a:latin typeface="Garamond" panose="02020404030301010803" pitchFamily="18" charset="0"/>
            </a:endParaRPr>
          </a:p>
          <a:p>
            <a:endParaRPr lang="en-GB" sz="2400" b="1" dirty="0">
              <a:latin typeface="Garamond" panose="02020404030301010803" pitchFamily="18" charset="0"/>
            </a:endParaRPr>
          </a:p>
          <a:p>
            <a:pPr marL="0" indent="0">
              <a:buNone/>
            </a:pPr>
            <a:r>
              <a:rPr lang="en-GB" sz="2400" b="1" u="sng" dirty="0">
                <a:latin typeface="Garamond" panose="02020404030301010803" pitchFamily="18" charset="0"/>
              </a:rPr>
              <a:t>Background </a:t>
            </a:r>
            <a:r>
              <a:rPr lang="en-GB" sz="2400" b="1" u="sng" dirty="0" smtClean="0">
                <a:latin typeface="Garamond" panose="02020404030301010803" pitchFamily="18" charset="0"/>
              </a:rPr>
              <a:t>news articles </a:t>
            </a:r>
            <a:r>
              <a:rPr lang="en-GB" sz="2400" b="1" u="sng" dirty="0">
                <a:latin typeface="Garamond" panose="02020404030301010803" pitchFamily="18" charset="0"/>
              </a:rPr>
              <a:t>relevant for the time of the </a:t>
            </a:r>
            <a:r>
              <a:rPr lang="en-GB" sz="2400" b="1" u="sng" dirty="0" smtClean="0">
                <a:latin typeface="Garamond" panose="02020404030301010803" pitchFamily="18" charset="0"/>
              </a:rPr>
              <a:t>case</a:t>
            </a:r>
            <a:br>
              <a:rPr lang="en-GB" sz="2400" b="1" u="sng" dirty="0" smtClean="0">
                <a:latin typeface="Garamond" panose="02020404030301010803" pitchFamily="18" charset="0"/>
              </a:rPr>
            </a:br>
            <a:endParaRPr lang="en-GB" sz="2400" b="1" u="sng" dirty="0" smtClean="0">
              <a:latin typeface="Garamond" panose="02020404030301010803" pitchFamily="18" charset="0"/>
            </a:endParaRPr>
          </a:p>
          <a:p>
            <a:r>
              <a:rPr lang="en-GB" sz="2400" b="1" dirty="0" smtClean="0">
                <a:latin typeface="Garamond" panose="02020404030301010803" pitchFamily="18" charset="0"/>
              </a:rPr>
              <a:t>Q&amp;A</a:t>
            </a:r>
            <a:r>
              <a:rPr lang="en-GB" sz="2400" b="1" dirty="0">
                <a:latin typeface="Garamond" panose="02020404030301010803" pitchFamily="18" charset="0"/>
              </a:rPr>
              <a:t>: The national DNA database </a:t>
            </a:r>
          </a:p>
          <a:p>
            <a:r>
              <a:rPr lang="en-GB" sz="2400" b="1" u="sng" dirty="0">
                <a:latin typeface="Garamond" panose="02020404030301010803" pitchFamily="18" charset="0"/>
              </a:rPr>
              <a:t>http://news.bbc.co.uk/1/hi/uk/7532856.stm</a:t>
            </a:r>
            <a:endParaRPr lang="en-GB" sz="2400" b="1" dirty="0">
              <a:latin typeface="Garamond" panose="02020404030301010803" pitchFamily="18" charset="0"/>
            </a:endParaRPr>
          </a:p>
          <a:p>
            <a:r>
              <a:rPr lang="en-GB" sz="2400" b="1" dirty="0">
                <a:latin typeface="Garamond" panose="02020404030301010803" pitchFamily="18" charset="0"/>
              </a:rPr>
              <a:t>DNA and fingerprint guidelines ‘unlawful </a:t>
            </a:r>
          </a:p>
          <a:p>
            <a:r>
              <a:rPr lang="en-GB" sz="2400" b="1" u="sng" dirty="0">
                <a:latin typeface="Garamond" panose="02020404030301010803" pitchFamily="18" charset="0"/>
                <a:hlinkClick r:id="rId4"/>
              </a:rPr>
              <a:t>http://www.bbc.co.uk/news/uk-13440012</a:t>
            </a:r>
            <a:endParaRPr lang="en-GB" sz="2400" b="1" dirty="0">
              <a:latin typeface="Garamond" panose="02020404030301010803" pitchFamily="18" charset="0"/>
            </a:endParaRPr>
          </a:p>
          <a:p>
            <a:r>
              <a:rPr lang="en-GB" sz="2400" b="1" dirty="0">
                <a:latin typeface="Garamond" panose="02020404030301010803" pitchFamily="18" charset="0"/>
              </a:rPr>
              <a:t>DNA retention judgment won’t see discriminatory policy destroyed</a:t>
            </a:r>
          </a:p>
          <a:p>
            <a:r>
              <a:rPr lang="en-GB" sz="2400" b="1" u="sng" dirty="0">
                <a:latin typeface="Garamond" panose="02020404030301010803" pitchFamily="18" charset="0"/>
                <a:hlinkClick r:id="rId5"/>
              </a:rPr>
              <a:t>http://www.guardian.co.uk/commentisfree/libertycentral/2011/may/18/dna-retention-supreme-court-police</a:t>
            </a:r>
            <a:r>
              <a:rPr lang="en-GB" sz="2400" b="1" dirty="0">
                <a:latin typeface="Garamond" panose="02020404030301010803" pitchFamily="18" charset="0"/>
              </a:rPr>
              <a:t> </a:t>
            </a:r>
          </a:p>
          <a:p>
            <a:r>
              <a:rPr lang="en-GB" sz="2400" b="1" dirty="0">
                <a:latin typeface="Garamond" panose="02020404030301010803" pitchFamily="18" charset="0"/>
              </a:rPr>
              <a:t>DNA Database: Key Case Studies</a:t>
            </a:r>
          </a:p>
          <a:p>
            <a:r>
              <a:rPr lang="en-GB" sz="2400" b="1" u="sng" dirty="0">
                <a:latin typeface="Garamond" panose="02020404030301010803" pitchFamily="18" charset="0"/>
                <a:hlinkClick r:id="rId6"/>
              </a:rPr>
              <a:t>http://news.bbc.co.uk/1/hi/uk/8037972.stm</a:t>
            </a:r>
            <a:endParaRPr lang="en-GB" sz="2400" b="1" u="sng" dirty="0">
              <a:latin typeface="Garamond" panose="02020404030301010803" pitchFamily="18" charset="0"/>
            </a:endParaRPr>
          </a:p>
          <a:p>
            <a:endParaRPr lang="en-GB" sz="2400" b="1" u="sng" dirty="0">
              <a:latin typeface="Garamond" panose="02020404030301010803" pitchFamily="18" charset="0"/>
            </a:endParaRPr>
          </a:p>
          <a:p>
            <a:r>
              <a:rPr lang="en-GB" sz="2400" b="1" u="sng" dirty="0">
                <a:latin typeface="Garamond" panose="02020404030301010803" pitchFamily="18" charset="0"/>
              </a:rPr>
              <a:t>Judgments</a:t>
            </a:r>
          </a:p>
          <a:p>
            <a:r>
              <a:rPr lang="en-GB" sz="2400" b="1" u="sng" dirty="0">
                <a:latin typeface="Garamond" panose="02020404030301010803" pitchFamily="18" charset="0"/>
                <a:hlinkClick r:id="rId7"/>
              </a:rPr>
              <a:t>http://www.supremecourt.uk/decided-cases/docs/UKSC_2010_0173_Judgment.pdf</a:t>
            </a:r>
            <a:r>
              <a:rPr lang="en-GB" sz="2400" b="1" u="sng" dirty="0">
                <a:latin typeface="Garamond" panose="02020404030301010803" pitchFamily="18" charset="0"/>
              </a:rPr>
              <a:t/>
            </a:r>
            <a:br>
              <a:rPr lang="en-GB" sz="2400" b="1" u="sng" dirty="0">
                <a:latin typeface="Garamond" panose="02020404030301010803" pitchFamily="18" charset="0"/>
              </a:rPr>
            </a:br>
            <a:endParaRPr lang="en-GB" sz="2400" b="1" dirty="0">
              <a:latin typeface="Garamond" panose="02020404030301010803" pitchFamily="18" charset="0"/>
            </a:endParaRPr>
          </a:p>
          <a:p>
            <a:r>
              <a:rPr lang="en-GB" sz="2400" b="1" u="sng" dirty="0">
                <a:latin typeface="Garamond" panose="02020404030301010803" pitchFamily="18" charset="0"/>
                <a:hlinkClick r:id="rId8"/>
              </a:rPr>
              <a:t>http://www.supremecourt.uk/decided-cases/docs/UKSC_2010_0173_PressSummary.pdf</a:t>
            </a:r>
            <a:r>
              <a:rPr lang="en-GB" sz="2400" b="1" dirty="0">
                <a:latin typeface="Garamond" panose="02020404030301010803" pitchFamily="18" charset="0"/>
              </a:rPr>
              <a:t> </a:t>
            </a:r>
          </a:p>
          <a:p>
            <a:endParaRPr lang="en-GB" dirty="0"/>
          </a:p>
        </p:txBody>
      </p:sp>
    </p:spTree>
    <p:extLst>
      <p:ext uri="{BB962C8B-B14F-4D97-AF65-F5344CB8AC3E}">
        <p14:creationId xmlns:p14="http://schemas.microsoft.com/office/powerpoint/2010/main" val="184862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71487" y="2932409"/>
            <a:ext cx="5915025" cy="7206470"/>
          </a:xfrm>
        </p:spPr>
        <p:txBody>
          <a:bodyPr>
            <a:normAutofit/>
          </a:bodyPr>
          <a:lstStyle/>
          <a:p>
            <a:pPr marL="0" indent="0">
              <a:buNone/>
            </a:pPr>
            <a:endParaRPr lang="en-GB" b="1" dirty="0" smtClean="0"/>
          </a:p>
          <a:p>
            <a:r>
              <a:rPr lang="en-GB" sz="3000" b="1" dirty="0" smtClean="0">
                <a:latin typeface="Garamond" panose="02020404030301010803" pitchFamily="18" charset="0"/>
              </a:rPr>
              <a:t>The Supreme Court is the highest court of appeal in the United Kingdom.</a:t>
            </a:r>
          </a:p>
          <a:p>
            <a:r>
              <a:rPr lang="en-GB" sz="3000" b="1" dirty="0" smtClean="0">
                <a:latin typeface="Garamond" panose="02020404030301010803" pitchFamily="18" charset="0"/>
              </a:rPr>
              <a:t>It opened on 16th October 2009.</a:t>
            </a:r>
          </a:p>
          <a:p>
            <a:r>
              <a:rPr lang="en-GB" sz="3000" b="1" dirty="0" smtClean="0">
                <a:latin typeface="Garamond" panose="02020404030301010803" pitchFamily="18" charset="0"/>
              </a:rPr>
              <a:t>There are 12 Supreme Court Justices in total.</a:t>
            </a:r>
          </a:p>
          <a:p>
            <a:r>
              <a:rPr lang="en-GB" sz="3000" b="1" dirty="0" smtClean="0">
                <a:latin typeface="Garamond" panose="02020404030301010803" pitchFamily="18" charset="0"/>
              </a:rPr>
              <a:t>Each </a:t>
            </a:r>
            <a:r>
              <a:rPr lang="en-GB" sz="3000" b="1" dirty="0">
                <a:latin typeface="Garamond" panose="02020404030301010803" pitchFamily="18" charset="0"/>
              </a:rPr>
              <a:t>case must have an </a:t>
            </a:r>
            <a:r>
              <a:rPr lang="en-GB" sz="3000" b="1" dirty="0">
                <a:solidFill>
                  <a:srgbClr val="C00000"/>
                </a:solidFill>
                <a:latin typeface="Garamond" panose="02020404030301010803" pitchFamily="18" charset="0"/>
              </a:rPr>
              <a:t>arguable point of law of general public </a:t>
            </a:r>
            <a:r>
              <a:rPr lang="en-GB" sz="3000" b="1" dirty="0" smtClean="0">
                <a:solidFill>
                  <a:srgbClr val="C00000"/>
                </a:solidFill>
                <a:latin typeface="Garamond" panose="02020404030301010803" pitchFamily="18" charset="0"/>
              </a:rPr>
              <a:t>importance.</a:t>
            </a:r>
          </a:p>
          <a:p>
            <a:r>
              <a:rPr lang="en-GB" sz="3000" b="1" dirty="0" smtClean="0">
                <a:latin typeface="Garamond" panose="02020404030301010803" pitchFamily="18" charset="0"/>
              </a:rPr>
              <a:t>Some </a:t>
            </a:r>
            <a:r>
              <a:rPr lang="en-GB" sz="3000" b="1" dirty="0">
                <a:latin typeface="Garamond" panose="02020404030301010803" pitchFamily="18" charset="0"/>
              </a:rPr>
              <a:t>of the recent key </a:t>
            </a:r>
            <a:r>
              <a:rPr lang="en-GB" sz="3000" b="1" dirty="0" smtClean="0">
                <a:latin typeface="Garamond" panose="02020404030301010803" pitchFamily="18" charset="0"/>
              </a:rPr>
              <a:t>cases include </a:t>
            </a:r>
            <a:r>
              <a:rPr lang="en-GB" sz="3000" b="1" dirty="0">
                <a:latin typeface="Garamond" panose="02020404030301010803" pitchFamily="18" charset="0"/>
              </a:rPr>
              <a:t>the right to die, </a:t>
            </a:r>
            <a:r>
              <a:rPr lang="en-GB" sz="3000" b="1" dirty="0" smtClean="0">
                <a:latin typeface="Garamond" panose="02020404030301010803" pitchFamily="18" charset="0"/>
              </a:rPr>
              <a:t>prenuptial </a:t>
            </a:r>
            <a:r>
              <a:rPr lang="en-GB" sz="3000" b="1" dirty="0">
                <a:latin typeface="Garamond" panose="02020404030301010803" pitchFamily="18" charset="0"/>
              </a:rPr>
              <a:t>agreements, religious discrimination and </a:t>
            </a:r>
            <a:r>
              <a:rPr lang="en-GB" sz="3000" b="1" dirty="0" smtClean="0">
                <a:latin typeface="Garamond" panose="02020404030301010803" pitchFamily="18" charset="0"/>
              </a:rPr>
              <a:t>privacy.</a:t>
            </a:r>
            <a:endParaRPr lang="en-GB" sz="3000" b="1" dirty="0">
              <a:latin typeface="Garamond" panose="02020404030301010803" pitchFamily="18" charset="0"/>
            </a:endParaRPr>
          </a:p>
          <a:p>
            <a:endParaRPr lang="en-GB" sz="3200" b="1" dirty="0" smtClean="0">
              <a:latin typeface="Garamond" panose="02020404030301010803" pitchFamily="18" charset="0"/>
            </a:endParaRPr>
          </a:p>
          <a:p>
            <a:pPr marL="0" indent="0">
              <a:buNone/>
            </a:pPr>
            <a:endParaRPr lang="en-GB" sz="3200" b="1" dirty="0">
              <a:latin typeface="Garamond" panose="02020404030301010803" pitchFamily="18" charset="0"/>
            </a:endParaRPr>
          </a:p>
          <a:p>
            <a:pPr marL="0" indent="0">
              <a:buNone/>
            </a:pPr>
            <a:endParaRPr lang="en-GB" dirty="0" smtClean="0"/>
          </a:p>
          <a:p>
            <a:endParaRPr lang="en-GB" dirty="0" smtClean="0"/>
          </a:p>
          <a:p>
            <a:endParaRPr lang="en-GB" dirty="0" smtClean="0"/>
          </a:p>
          <a:p>
            <a:pPr marL="0" indent="0">
              <a:buNone/>
            </a:pPr>
            <a:endParaRPr lang="en-GB" dirty="0" smtClean="0"/>
          </a:p>
        </p:txBody>
      </p:sp>
      <p:pic>
        <p:nvPicPr>
          <p:cNvPr id="1026" name="Picture 2" descr="UKSC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951">
            <a:off x="257055" y="-328672"/>
            <a:ext cx="6343887" cy="3445699"/>
          </a:xfrm>
          <a:prstGeom prst="rect">
            <a:avLst/>
          </a:prstGeom>
          <a:noFill/>
          <a:ln>
            <a:noFill/>
          </a:ln>
          <a:effectLst>
            <a:glow rad="127000">
              <a:schemeClr val="tx2">
                <a:lumMod val="20000"/>
                <a:lumOff val="8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4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9" y="380010"/>
            <a:ext cx="5898758" cy="1056904"/>
          </a:xfrm>
        </p:spPr>
        <p:txBody>
          <a:bodyPr>
            <a:noAutofit/>
          </a:bodyPr>
          <a:lstStyle/>
          <a:p>
            <a:pPr algn="ctr"/>
            <a:r>
              <a:rPr lang="en-GB" sz="3000" b="1" dirty="0" smtClean="0">
                <a:latin typeface="Garamond" panose="02020404030301010803" pitchFamily="18" charset="0"/>
              </a:rPr>
              <a:t>A case must go through several courts before it makes it to the Supreme Court</a:t>
            </a:r>
            <a:endParaRPr lang="en-GB" sz="3000" b="1" dirty="0">
              <a:latin typeface="Garamond" panose="02020404030301010803" pitchFamily="18" charset="0"/>
            </a:endParaRPr>
          </a:p>
        </p:txBody>
      </p:sp>
      <p:sp>
        <p:nvSpPr>
          <p:cNvPr id="3" name="Content Placeholder 2"/>
          <p:cNvSpPr>
            <a:spLocks noGrp="1"/>
          </p:cNvSpPr>
          <p:nvPr>
            <p:ph idx="1"/>
          </p:nvPr>
        </p:nvSpPr>
        <p:spPr>
          <a:xfrm>
            <a:off x="471489" y="2637013"/>
            <a:ext cx="5915025" cy="7053251"/>
          </a:xfrm>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lgn="ctr">
              <a:buNone/>
            </a:pPr>
            <a:r>
              <a:rPr lang="en-GB" sz="3000" b="1" dirty="0" smtClean="0">
                <a:latin typeface="Garamond" panose="02020404030301010803" pitchFamily="18" charset="0"/>
              </a:rPr>
              <a:t>Please watch the Supreme Court </a:t>
            </a:r>
            <a:r>
              <a:rPr lang="en-GB" sz="3000" b="1" dirty="0">
                <a:latin typeface="Garamond" panose="02020404030301010803" pitchFamily="18" charset="0"/>
              </a:rPr>
              <a:t>introductory video: </a:t>
            </a:r>
            <a:r>
              <a:rPr lang="en-GB" sz="3000" b="1" dirty="0">
                <a:latin typeface="Garamond" panose="02020404030301010803" pitchFamily="18" charset="0"/>
                <a:hlinkClick r:id="rId2"/>
              </a:rPr>
              <a:t>http://</a:t>
            </a:r>
            <a:r>
              <a:rPr lang="en-GB" sz="3000" b="1" dirty="0" smtClean="0">
                <a:latin typeface="Garamond" panose="02020404030301010803" pitchFamily="18" charset="0"/>
                <a:hlinkClick r:id="rId2"/>
              </a:rPr>
              <a:t>www.supremecourt.uk/introductory-film.html</a:t>
            </a:r>
            <a:endParaRPr lang="en-GB" sz="3000" b="1" dirty="0" smtClean="0">
              <a:latin typeface="Garamond" panose="02020404030301010803" pitchFamily="18" charset="0"/>
            </a:endParaRPr>
          </a:p>
          <a:p>
            <a:pPr marL="0" indent="0" algn="ctr">
              <a:buNone/>
            </a:pPr>
            <a:endParaRPr lang="en-GB" sz="3000" i="1" dirty="0" smtClean="0">
              <a:latin typeface="Garamond" panose="02020404030301010803" pitchFamily="18" charset="0"/>
            </a:endParaRPr>
          </a:p>
          <a:p>
            <a:pPr marL="0" indent="0" algn="ctr">
              <a:buNone/>
            </a:pPr>
            <a:r>
              <a:rPr lang="en-GB" sz="3000" b="1" dirty="0" smtClean="0">
                <a:solidFill>
                  <a:srgbClr val="7030A0"/>
                </a:solidFill>
                <a:latin typeface="Garamond" panose="02020404030301010803" pitchFamily="18" charset="0"/>
              </a:rPr>
              <a:t>	What </a:t>
            </a:r>
            <a:r>
              <a:rPr lang="en-GB" sz="3000" b="1" dirty="0">
                <a:solidFill>
                  <a:srgbClr val="7030A0"/>
                </a:solidFill>
                <a:latin typeface="Garamond" panose="02020404030301010803" pitchFamily="18" charset="0"/>
              </a:rPr>
              <a:t>route would a civil case </a:t>
            </a:r>
            <a:r>
              <a:rPr lang="en-GB" sz="3000" b="1" dirty="0" smtClean="0">
                <a:solidFill>
                  <a:srgbClr val="7030A0"/>
                </a:solidFill>
                <a:latin typeface="Garamond" panose="02020404030301010803" pitchFamily="18" charset="0"/>
              </a:rPr>
              <a:t>	take </a:t>
            </a:r>
            <a:r>
              <a:rPr lang="en-GB" sz="3000" b="1" dirty="0">
                <a:solidFill>
                  <a:srgbClr val="7030A0"/>
                </a:solidFill>
                <a:latin typeface="Garamond" panose="02020404030301010803" pitchFamily="18" charset="0"/>
              </a:rPr>
              <a:t>to come to the Supreme </a:t>
            </a:r>
            <a:r>
              <a:rPr lang="en-GB" sz="3000" b="1" dirty="0" smtClean="0">
                <a:solidFill>
                  <a:srgbClr val="7030A0"/>
                </a:solidFill>
                <a:latin typeface="Garamond" panose="02020404030301010803" pitchFamily="18" charset="0"/>
              </a:rPr>
              <a:t>	Court </a:t>
            </a:r>
            <a:r>
              <a:rPr lang="en-GB" sz="3000" b="1" dirty="0">
                <a:solidFill>
                  <a:srgbClr val="7030A0"/>
                </a:solidFill>
                <a:latin typeface="Garamond" panose="02020404030301010803" pitchFamily="18" charset="0"/>
              </a:rPr>
              <a:t>in England and Wales?</a:t>
            </a:r>
          </a:p>
          <a:p>
            <a:pPr marL="0" indent="0" algn="ctr">
              <a:buNone/>
            </a:pPr>
            <a:endParaRPr lang="en-GB" sz="3500" i="1" dirty="0">
              <a:latin typeface="Garamond" panose="02020404030301010803" pitchFamily="18" charset="0"/>
            </a:endParaRPr>
          </a:p>
          <a:p>
            <a:pPr marL="0" indent="0" algn="ctr">
              <a:buNone/>
            </a:pPr>
            <a:endParaRPr lang="en-GB" sz="4000" b="1" dirty="0">
              <a:solidFill>
                <a:srgbClr val="7030A0"/>
              </a:solidFill>
              <a:latin typeface="Garamond" panose="02020404030301010803" pitchFamily="18" charset="0"/>
            </a:endParaRPr>
          </a:p>
          <a:p>
            <a:endParaRPr lang="en-GB" dirty="0"/>
          </a:p>
        </p:txBody>
      </p:sp>
      <p:pic>
        <p:nvPicPr>
          <p:cNvPr id="2050" name="Picture 2" descr="court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91" y="1838032"/>
            <a:ext cx="6314619" cy="38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89" y="8169416"/>
            <a:ext cx="861365" cy="844906"/>
          </a:xfrm>
          <a:prstGeom prst="rect">
            <a:avLst/>
          </a:prstGeom>
        </p:spPr>
      </p:pic>
    </p:spTree>
    <p:extLst>
      <p:ext uri="{BB962C8B-B14F-4D97-AF65-F5344CB8AC3E}">
        <p14:creationId xmlns:p14="http://schemas.microsoft.com/office/powerpoint/2010/main" val="3152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125" y="511898"/>
            <a:ext cx="5915025" cy="2861498"/>
          </a:xfrm>
        </p:spPr>
        <p:txBody>
          <a:bodyPr>
            <a:normAutofit fontScale="90000"/>
          </a:bodyPr>
          <a:lstStyle/>
          <a:p>
            <a:pPr algn="ctr"/>
            <a:r>
              <a:rPr lang="en-GB" dirty="0" smtClean="0"/>
              <a:t>			  	</a:t>
            </a:r>
            <a:br>
              <a:rPr lang="en-GB" dirty="0" smtClean="0"/>
            </a:br>
            <a:r>
              <a:rPr lang="en-GB" dirty="0" smtClean="0"/>
              <a:t>					</a:t>
            </a:r>
            <a:r>
              <a:rPr lang="en-GB" sz="3100" dirty="0" smtClean="0"/>
              <a:t/>
            </a:r>
            <a:br>
              <a:rPr lang="en-GB" sz="3100" dirty="0" smtClean="0"/>
            </a:br>
            <a:r>
              <a:rPr lang="en-GB" sz="3100" dirty="0" smtClean="0"/>
              <a:t/>
            </a:r>
            <a:br>
              <a:rPr lang="en-GB" sz="3100" dirty="0" smtClean="0"/>
            </a:br>
            <a:r>
              <a:rPr lang="en-GB" sz="3100" dirty="0" smtClean="0"/>
              <a:t>   			</a:t>
            </a:r>
            <a:r>
              <a:rPr lang="en-GB" sz="2800" b="1" u="sng" dirty="0" smtClean="0">
                <a:latin typeface="Garamond" panose="02020404030301010803" pitchFamily="18" charset="0"/>
              </a:rPr>
              <a:t>YOUR DEBATE</a:t>
            </a:r>
            <a:r>
              <a:rPr lang="en-GB" sz="3100" dirty="0" smtClean="0"/>
              <a:t/>
            </a:r>
            <a:br>
              <a:rPr lang="en-GB" sz="3100" dirty="0" smtClean="0"/>
            </a:br>
            <a:r>
              <a:rPr lang="en-GB" sz="3100" dirty="0" smtClean="0"/>
              <a:t/>
            </a:r>
            <a:br>
              <a:rPr lang="en-GB" sz="3100" dirty="0" smtClean="0"/>
            </a:br>
            <a:r>
              <a:rPr lang="en-GB" sz="3100" dirty="0" smtClean="0"/>
              <a:t/>
            </a:r>
            <a:br>
              <a:rPr lang="en-GB" sz="3100" dirty="0" smtClean="0"/>
            </a:br>
            <a:r>
              <a:rPr lang="en-GB" sz="3100" dirty="0" smtClean="0"/>
              <a:t>‘</a:t>
            </a:r>
            <a:r>
              <a:rPr lang="en-GB" b="1" dirty="0" smtClean="0">
                <a:latin typeface="Garamond" panose="02020404030301010803" pitchFamily="18" charset="0"/>
              </a:rPr>
              <a:t>It </a:t>
            </a:r>
            <a:r>
              <a:rPr lang="en-GB" b="1" dirty="0">
                <a:latin typeface="Garamond" panose="02020404030301010803" pitchFamily="18" charset="0"/>
              </a:rPr>
              <a:t>should be illegal for police forces to keep </a:t>
            </a:r>
            <a:r>
              <a:rPr lang="en-GB" b="1" dirty="0" smtClean="0">
                <a:latin typeface="Garamond" panose="02020404030301010803" pitchFamily="18" charset="0"/>
              </a:rPr>
              <a:t>fingerprints </a:t>
            </a:r>
            <a:r>
              <a:rPr lang="en-GB" b="1" dirty="0">
                <a:latin typeface="Garamond" panose="02020404030301010803" pitchFamily="18" charset="0"/>
              </a:rPr>
              <a:t>and DNA samples from innocent </a:t>
            </a:r>
            <a:r>
              <a:rPr lang="en-GB" b="1" dirty="0" smtClean="0">
                <a:latin typeface="Garamond" panose="02020404030301010803" pitchFamily="18" charset="0"/>
              </a:rPr>
              <a:t>people.’</a:t>
            </a:r>
            <a:r>
              <a:rPr lang="en-GB" dirty="0"/>
              <a:t/>
            </a:r>
            <a:br>
              <a:rPr lang="en-GB" dirty="0"/>
            </a:br>
            <a:r>
              <a:rPr lang="en-GB" sz="3100" b="1" dirty="0" smtClean="0">
                <a:latin typeface="Garamond" panose="02020404030301010803" pitchFamily="18" charset="0"/>
              </a:rPr>
              <a:t/>
            </a:r>
            <a:br>
              <a:rPr lang="en-GB" sz="3100" b="1" dirty="0" smtClean="0">
                <a:latin typeface="Garamond" panose="02020404030301010803" pitchFamily="18" charset="0"/>
              </a:rPr>
            </a:br>
            <a:r>
              <a:rPr lang="en-GB" sz="3100" b="1" dirty="0" smtClean="0">
                <a:latin typeface="Garamond" panose="02020404030301010803" pitchFamily="18" charset="0"/>
              </a:rPr>
              <a:t/>
            </a:r>
            <a:br>
              <a:rPr lang="en-GB" sz="3100" b="1" dirty="0" smtClean="0">
                <a:latin typeface="Garamond" panose="02020404030301010803" pitchFamily="18" charset="0"/>
              </a:rPr>
            </a:br>
            <a:endParaRPr lang="en-GB" sz="3100" b="1" dirty="0">
              <a:latin typeface="Garamond" panose="02020404030301010803" pitchFamily="18" charset="0"/>
            </a:endParaRPr>
          </a:p>
        </p:txBody>
      </p:sp>
      <p:sp>
        <p:nvSpPr>
          <p:cNvPr id="3" name="Content Placeholder 2"/>
          <p:cNvSpPr>
            <a:spLocks noGrp="1"/>
          </p:cNvSpPr>
          <p:nvPr>
            <p:ph idx="1"/>
          </p:nvPr>
        </p:nvSpPr>
        <p:spPr>
          <a:xfrm>
            <a:off x="632125" y="3469529"/>
            <a:ext cx="5915025" cy="6717956"/>
          </a:xfrm>
          <a:noFill/>
        </p:spPr>
        <p:txBody>
          <a:bodyPr>
            <a:normAutofit/>
          </a:bodyPr>
          <a:lstStyle/>
          <a:p>
            <a:pPr marL="0" indent="0">
              <a:buNone/>
            </a:pPr>
            <a:r>
              <a:rPr lang="en-GB" sz="3000" b="1" dirty="0">
                <a:latin typeface="Garamond" panose="02020404030301010803" pitchFamily="18" charset="0"/>
              </a:rPr>
              <a:t>W</a:t>
            </a:r>
            <a:r>
              <a:rPr lang="en-GB" sz="3000" b="1" dirty="0" smtClean="0">
                <a:latin typeface="Garamond" panose="02020404030301010803" pitchFamily="18" charset="0"/>
              </a:rPr>
              <a:t>hen a suspect is arrested for a recordable offence, a mouth swab and fingerprints are taken, using a sterile kit and fingerprint scanner.</a:t>
            </a:r>
          </a:p>
          <a:p>
            <a:pPr marL="0" indent="0">
              <a:buNone/>
            </a:pPr>
            <a:r>
              <a:rPr lang="en-GB" sz="3000" b="1" dirty="0">
                <a:latin typeface="Garamond" panose="02020404030301010803" pitchFamily="18" charset="0"/>
              </a:rPr>
              <a:t/>
            </a:r>
            <a:br>
              <a:rPr lang="en-GB" sz="3000" b="1" dirty="0">
                <a:latin typeface="Garamond" panose="02020404030301010803" pitchFamily="18" charset="0"/>
              </a:rPr>
            </a:br>
            <a:r>
              <a:rPr lang="en-GB" sz="3000" b="1" dirty="0" smtClean="0">
                <a:latin typeface="Garamond" panose="02020404030301010803" pitchFamily="18" charset="0"/>
              </a:rPr>
              <a:t>The swabs are transferred to a science laboratory where chemicals are added to turn the it into a unique DNA barcode.</a:t>
            </a:r>
            <a:br>
              <a:rPr lang="en-GB" sz="3000" b="1" dirty="0" smtClean="0">
                <a:latin typeface="Garamond" panose="02020404030301010803" pitchFamily="18" charset="0"/>
              </a:rPr>
            </a:br>
            <a:endParaRPr lang="en-GB" sz="3000" b="1" dirty="0" smtClean="0">
              <a:latin typeface="Garamond" panose="02020404030301010803" pitchFamily="18" charset="0"/>
            </a:endParaRPr>
          </a:p>
          <a:p>
            <a:pPr marL="0" indent="0">
              <a:buNone/>
            </a:pPr>
            <a:r>
              <a:rPr lang="en-GB" sz="3000" b="1" dirty="0" smtClean="0">
                <a:latin typeface="Garamond" panose="02020404030301010803" pitchFamily="18" charset="0"/>
              </a:rPr>
              <a:t>This is then stored electronically in the National DNA database run by the National Policing Improvement agency.</a:t>
            </a:r>
          </a:p>
          <a:p>
            <a:pPr marL="0" indent="0">
              <a:buNone/>
            </a:pPr>
            <a:endParaRPr lang="en-GB" sz="2400"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107752" y="106408"/>
            <a:ext cx="3080292" cy="1720106"/>
          </a:xfrm>
          <a:prstGeom prst="rect">
            <a:avLst/>
          </a:prstGeom>
          <a:effectLst>
            <a:softEdge rad="241300"/>
          </a:effectLst>
        </p:spPr>
      </p:pic>
    </p:spTree>
    <p:extLst>
      <p:ext uri="{BB962C8B-B14F-4D97-AF65-F5344CB8AC3E}">
        <p14:creationId xmlns:p14="http://schemas.microsoft.com/office/powerpoint/2010/main" val="227189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0065" y="2434281"/>
            <a:ext cx="6437870" cy="6370975"/>
          </a:xfrm>
          <a:prstGeom prst="rect">
            <a:avLst/>
          </a:prstGeom>
        </p:spPr>
        <p:txBody>
          <a:bodyPr wrap="square">
            <a:spAutoFit/>
          </a:bodyPr>
          <a:lstStyle/>
          <a:p>
            <a:pPr algn="ctr"/>
            <a:r>
              <a:rPr lang="en-GB" sz="1600" b="1" dirty="0" smtClean="0">
                <a:latin typeface="Garamond" panose="02020404030301010803" pitchFamily="18" charset="0"/>
              </a:rPr>
              <a:t>Photograph courtesy of West Midlands Police</a:t>
            </a:r>
          </a:p>
          <a:p>
            <a:endParaRPr lang="en-GB" sz="3000" b="1" dirty="0" smtClean="0">
              <a:latin typeface="Garamond" panose="02020404030301010803" pitchFamily="18" charset="0"/>
            </a:endParaRPr>
          </a:p>
          <a:p>
            <a:r>
              <a:rPr lang="en-GB" sz="3000" b="1" dirty="0" smtClean="0">
                <a:latin typeface="Garamond" panose="02020404030301010803" pitchFamily="18" charset="0"/>
              </a:rPr>
              <a:t>Every </a:t>
            </a:r>
            <a:r>
              <a:rPr lang="en-GB" sz="3000" b="1" dirty="0">
                <a:latin typeface="Garamond" panose="02020404030301010803" pitchFamily="18" charset="0"/>
              </a:rPr>
              <a:t>new sample put into the DNA database is automatically checked against those already there. If there is a match the </a:t>
            </a:r>
            <a:r>
              <a:rPr lang="en-GB" sz="3000" b="1" dirty="0" smtClean="0">
                <a:latin typeface="Garamond" panose="02020404030301010803" pitchFamily="18" charset="0"/>
              </a:rPr>
              <a:t>police force </a:t>
            </a:r>
            <a:r>
              <a:rPr lang="en-GB" sz="3000" b="1" dirty="0">
                <a:latin typeface="Garamond" panose="02020404030301010803" pitchFamily="18" charset="0"/>
              </a:rPr>
              <a:t>that took the initial swab will be alerted by e-mail. </a:t>
            </a:r>
          </a:p>
          <a:p>
            <a:endParaRPr lang="en-GB" sz="3000" b="1" dirty="0">
              <a:latin typeface="Garamond" panose="02020404030301010803" pitchFamily="18" charset="0"/>
            </a:endParaRPr>
          </a:p>
          <a:p>
            <a:r>
              <a:rPr lang="en-GB" sz="3000" b="1" dirty="0">
                <a:latin typeface="Garamond" panose="02020404030301010803" pitchFamily="18" charset="0"/>
              </a:rPr>
              <a:t>All DNA that is taken from crime scenes, </a:t>
            </a:r>
            <a:r>
              <a:rPr lang="en-GB" sz="3000" b="1" dirty="0" smtClean="0">
                <a:latin typeface="Garamond" panose="02020404030301010803" pitchFamily="18" charset="0"/>
              </a:rPr>
              <a:t>is </a:t>
            </a:r>
            <a:r>
              <a:rPr lang="en-GB" sz="3000" b="1" dirty="0">
                <a:latin typeface="Garamond" panose="02020404030301010803" pitchFamily="18" charset="0"/>
              </a:rPr>
              <a:t>also stored nationally, and each new sample will </a:t>
            </a:r>
            <a:r>
              <a:rPr lang="en-GB" sz="3000" b="1" dirty="0" smtClean="0">
                <a:latin typeface="Garamond" panose="02020404030301010803" pitchFamily="18" charset="0"/>
              </a:rPr>
              <a:t>be </a:t>
            </a:r>
            <a:r>
              <a:rPr lang="en-GB" sz="3000" b="1" dirty="0">
                <a:latin typeface="Garamond" panose="02020404030301010803" pitchFamily="18" charset="0"/>
              </a:rPr>
              <a:t>automatically checked against the human DNA that has been stored to see whether there is a match.</a:t>
            </a:r>
            <a:endParaRPr lang="en-GB" sz="3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443" y="201428"/>
            <a:ext cx="3348681" cy="2178904"/>
          </a:xfrm>
          <a:prstGeom prst="rect">
            <a:avLst/>
          </a:prstGeom>
        </p:spPr>
      </p:pic>
    </p:spTree>
    <p:extLst>
      <p:ext uri="{BB962C8B-B14F-4D97-AF65-F5344CB8AC3E}">
        <p14:creationId xmlns:p14="http://schemas.microsoft.com/office/powerpoint/2010/main" val="223060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630" y="440909"/>
            <a:ext cx="5915025" cy="9086151"/>
          </a:xfrm>
        </p:spPr>
        <p:txBody>
          <a:bodyPr>
            <a:normAutofit lnSpcReduction="10000"/>
          </a:bodyPr>
          <a:lstStyle/>
          <a:p>
            <a:pPr marL="0" indent="0">
              <a:buNone/>
            </a:pPr>
            <a:r>
              <a:rPr lang="en-GB" sz="3600" b="1" u="sng" dirty="0">
                <a:latin typeface="Garamond" panose="02020404030301010803" pitchFamily="18" charset="0"/>
              </a:rPr>
              <a:t>The </a:t>
            </a:r>
            <a:r>
              <a:rPr lang="en-GB" sz="3600" b="1" u="sng" dirty="0" smtClean="0">
                <a:latin typeface="Garamond" panose="02020404030301010803" pitchFamily="18" charset="0"/>
              </a:rPr>
              <a:t>Law </a:t>
            </a:r>
          </a:p>
          <a:p>
            <a:pPr marL="0" indent="0">
              <a:buNone/>
            </a:pPr>
            <a:endParaRPr lang="en-GB" sz="3000" dirty="0">
              <a:latin typeface="Garamond" panose="02020404030301010803" pitchFamily="18" charset="0"/>
            </a:endParaRPr>
          </a:p>
          <a:p>
            <a:r>
              <a:rPr lang="en-GB" sz="3000" b="1" dirty="0">
                <a:latin typeface="Garamond" panose="02020404030301010803" pitchFamily="18" charset="0"/>
              </a:rPr>
              <a:t>The Police and </a:t>
            </a:r>
            <a:r>
              <a:rPr lang="en-GB" sz="3000" b="1" dirty="0" smtClean="0">
                <a:latin typeface="Garamond" panose="02020404030301010803" pitchFamily="18" charset="0"/>
              </a:rPr>
              <a:t>Criminal Evidence </a:t>
            </a:r>
            <a:r>
              <a:rPr lang="en-GB" sz="3000" b="1" dirty="0">
                <a:latin typeface="Garamond" panose="02020404030301010803" pitchFamily="18" charset="0"/>
              </a:rPr>
              <a:t>Act 1984 (PACE) required that samples of DNA and fingerprints taken from a person in connection with a crime must be destroyed if that person is cleared of that crime</a:t>
            </a:r>
            <a:r>
              <a:rPr lang="en-GB" sz="3000" b="1" dirty="0" smtClean="0">
                <a:latin typeface="Garamond" panose="02020404030301010803" pitchFamily="18" charset="0"/>
              </a:rPr>
              <a:t>.</a:t>
            </a:r>
            <a:br>
              <a:rPr lang="en-GB" sz="3000" b="1" dirty="0" smtClean="0">
                <a:latin typeface="Garamond" panose="02020404030301010803" pitchFamily="18" charset="0"/>
              </a:rPr>
            </a:br>
            <a:endParaRPr lang="en-GB" sz="3000" b="1" dirty="0">
              <a:latin typeface="Garamond" panose="02020404030301010803" pitchFamily="18" charset="0"/>
            </a:endParaRPr>
          </a:p>
          <a:p>
            <a:r>
              <a:rPr lang="en-GB" sz="3000" b="1" dirty="0">
                <a:latin typeface="Garamond" panose="02020404030301010803" pitchFamily="18" charset="0"/>
              </a:rPr>
              <a:t>In 2001 the law changed and the </a:t>
            </a:r>
            <a:r>
              <a:rPr lang="en-GB" sz="3000" b="1" dirty="0" smtClean="0">
                <a:latin typeface="Garamond" panose="02020404030301010803" pitchFamily="18" charset="0"/>
              </a:rPr>
              <a:t>Criminal Justice </a:t>
            </a:r>
            <a:r>
              <a:rPr lang="en-GB" sz="3000" b="1" dirty="0">
                <a:latin typeface="Garamond" panose="02020404030301010803" pitchFamily="18" charset="0"/>
              </a:rPr>
              <a:t>and Police Act 2001 replaced </a:t>
            </a:r>
            <a:r>
              <a:rPr lang="en-GB" sz="3000" b="1" dirty="0" smtClean="0">
                <a:latin typeface="Garamond" panose="02020404030301010803" pitchFamily="18" charset="0"/>
              </a:rPr>
              <a:t>the provision for the </a:t>
            </a:r>
            <a:r>
              <a:rPr lang="en-GB" sz="3000" b="1" dirty="0">
                <a:latin typeface="Garamond" panose="02020404030301010803" pitchFamily="18" charset="0"/>
              </a:rPr>
              <a:t>destruction of </a:t>
            </a:r>
            <a:r>
              <a:rPr lang="en-GB" sz="3000" b="1" dirty="0" smtClean="0">
                <a:latin typeface="Garamond" panose="02020404030301010803" pitchFamily="18" charset="0"/>
              </a:rPr>
              <a:t>samples. Instead </a:t>
            </a:r>
            <a:r>
              <a:rPr lang="en-GB" sz="3000" b="1" dirty="0">
                <a:latin typeface="Garamond" panose="02020404030301010803" pitchFamily="18" charset="0"/>
              </a:rPr>
              <a:t>a new clause stated samples ‘may be retained after they have fulfilled the purpose for which they were taken’. This was followed by guidelines issued by Association of Chief Police Officers (ACPO) providing that data should only be destroyed in exceptional cases.</a:t>
            </a:r>
          </a:p>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356" y="220364"/>
            <a:ext cx="1297198" cy="1818502"/>
          </a:xfrm>
          <a:prstGeom prst="rect">
            <a:avLst/>
          </a:prstGeom>
        </p:spPr>
      </p:pic>
    </p:spTree>
    <p:extLst>
      <p:ext uri="{BB962C8B-B14F-4D97-AF65-F5344CB8AC3E}">
        <p14:creationId xmlns:p14="http://schemas.microsoft.com/office/powerpoint/2010/main" val="3539676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94269" y="475680"/>
            <a:ext cx="6030098" cy="9417963"/>
          </a:xfrm>
          <a:prstGeom prst="rect">
            <a:avLst/>
          </a:prstGeom>
          <a:noFill/>
        </p:spPr>
        <p:txBody>
          <a:bodyPr wrap="square" rtlCol="0">
            <a:spAutoFit/>
          </a:bodyPr>
          <a:lstStyle/>
          <a:p>
            <a:endParaRPr lang="en-GB" sz="2200" b="1" dirty="0">
              <a:latin typeface="Garamond" panose="02020404030301010803" pitchFamily="18" charset="0"/>
            </a:endParaRPr>
          </a:p>
          <a:p>
            <a:endParaRPr lang="en-GB" sz="3000" b="1" dirty="0" smtClean="0">
              <a:latin typeface="Garamond" panose="02020404030301010803" pitchFamily="18" charset="0"/>
            </a:endParaRPr>
          </a:p>
          <a:p>
            <a:endParaRPr lang="en-GB" sz="3000" b="1" dirty="0" smtClean="0">
              <a:latin typeface="Garamond" panose="02020404030301010803" pitchFamily="18" charset="0"/>
            </a:endParaRPr>
          </a:p>
          <a:p>
            <a:r>
              <a:rPr lang="en-GB" sz="3000" b="1" dirty="0" smtClean="0">
                <a:latin typeface="Garamond" panose="02020404030301010803" pitchFamily="18" charset="0"/>
              </a:rPr>
              <a:t>Following a case dismissal by the Appellate Committee of the House of Lords (the highest court of appeal before the creation of the Supreme Court) The </a:t>
            </a:r>
            <a:r>
              <a:rPr lang="en-GB" sz="3000" b="1" dirty="0">
                <a:latin typeface="Garamond" panose="02020404030301010803" pitchFamily="18" charset="0"/>
              </a:rPr>
              <a:t>European Court of Human </a:t>
            </a:r>
            <a:r>
              <a:rPr lang="en-GB" sz="3000" b="1" dirty="0" smtClean="0">
                <a:latin typeface="Garamond" panose="02020404030301010803" pitchFamily="18" charset="0"/>
              </a:rPr>
              <a:t>Rights in the case </a:t>
            </a:r>
            <a:r>
              <a:rPr lang="en-GB" sz="3000" b="1" i="1" dirty="0" smtClean="0">
                <a:latin typeface="Garamond" panose="02020404030301010803" pitchFamily="18" charset="0"/>
              </a:rPr>
              <a:t>R </a:t>
            </a:r>
            <a:r>
              <a:rPr lang="en-GB" sz="3000" b="1" i="1" dirty="0">
                <a:latin typeface="Garamond" panose="02020404030301010803" pitchFamily="18" charset="0"/>
              </a:rPr>
              <a:t>(S) v Chief Constable of the South Yorkshire Police and R (</a:t>
            </a:r>
            <a:r>
              <a:rPr lang="en-GB" sz="3000" b="1" i="1" dirty="0" err="1">
                <a:latin typeface="Garamond" panose="02020404030301010803" pitchFamily="18" charset="0"/>
              </a:rPr>
              <a:t>Marper</a:t>
            </a:r>
            <a:r>
              <a:rPr lang="en-GB" sz="3000" b="1" i="1" dirty="0">
                <a:latin typeface="Garamond" panose="02020404030301010803" pitchFamily="18" charset="0"/>
              </a:rPr>
              <a:t>) v Chief Constable of </a:t>
            </a:r>
            <a:r>
              <a:rPr lang="en-GB" sz="3000" b="1" i="1" dirty="0" smtClean="0">
                <a:latin typeface="Garamond" panose="02020404030301010803" pitchFamily="18" charset="0"/>
              </a:rPr>
              <a:t>Police</a:t>
            </a:r>
            <a:r>
              <a:rPr lang="en-GB" sz="3000" b="1" i="1" dirty="0">
                <a:latin typeface="Garamond" panose="02020404030301010803" pitchFamily="18" charset="0"/>
              </a:rPr>
              <a:t> </a:t>
            </a:r>
            <a:r>
              <a:rPr lang="en-GB" sz="3000" b="1" dirty="0" smtClean="0">
                <a:latin typeface="Garamond" panose="02020404030301010803" pitchFamily="18" charset="0"/>
              </a:rPr>
              <a:t>found that the retention of DNA data and fingerprints by the Police was not justified and therefore incompatible with Article 8 of the Human Rights Act: the Right to Respect for Private and Family Life.</a:t>
            </a:r>
            <a:endParaRPr lang="en-GB" sz="3000" b="1" dirty="0">
              <a:latin typeface="Garamond" panose="02020404030301010803" pitchFamily="18" charset="0"/>
            </a:endParaRPr>
          </a:p>
          <a:p>
            <a:endParaRPr lang="en-GB" sz="2200" b="1" dirty="0">
              <a:latin typeface="Garamond" panose="02020404030301010803" pitchFamily="18" charset="0"/>
            </a:endParaRPr>
          </a:p>
          <a:p>
            <a:endParaRPr lang="en-GB" sz="2200" b="1" dirty="0">
              <a:latin typeface="Garamond" panose="020204040303010108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0339" y="110522"/>
            <a:ext cx="1458468" cy="1826057"/>
          </a:xfrm>
          <a:prstGeom prst="rect">
            <a:avLst/>
          </a:prstGeom>
        </p:spPr>
      </p:pic>
    </p:spTree>
    <p:extLst>
      <p:ext uri="{BB962C8B-B14F-4D97-AF65-F5344CB8AC3E}">
        <p14:creationId xmlns:p14="http://schemas.microsoft.com/office/powerpoint/2010/main" val="215747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186" y="706909"/>
            <a:ext cx="4510819" cy="998323"/>
          </a:xfrm>
        </p:spPr>
        <p:txBody>
          <a:bodyPr>
            <a:noAutofit/>
          </a:bodyPr>
          <a:lstStyle/>
          <a:p>
            <a:pPr algn="ctr"/>
            <a:r>
              <a:rPr lang="en-GB" sz="3000" b="1" u="sng" dirty="0" smtClean="0">
                <a:latin typeface="Garamond" panose="02020404030301010803" pitchFamily="18" charset="0"/>
              </a:rPr>
              <a:t>Supreme Court case details</a:t>
            </a:r>
            <a:endParaRPr lang="en-GB" sz="3000" b="1" u="sng" dirty="0">
              <a:latin typeface="Garamond" panose="02020404030301010803" pitchFamily="18" charset="0"/>
            </a:endParaRPr>
          </a:p>
        </p:txBody>
      </p:sp>
      <p:sp>
        <p:nvSpPr>
          <p:cNvPr id="3" name="Content Placeholder 2"/>
          <p:cNvSpPr>
            <a:spLocks noGrp="1"/>
          </p:cNvSpPr>
          <p:nvPr>
            <p:ph idx="1"/>
          </p:nvPr>
        </p:nvSpPr>
        <p:spPr>
          <a:xfrm>
            <a:off x="448043" y="2051222"/>
            <a:ext cx="5915025" cy="7245179"/>
          </a:xfrm>
        </p:spPr>
        <p:txBody>
          <a:bodyPr>
            <a:noAutofit/>
          </a:bodyPr>
          <a:lstStyle/>
          <a:p>
            <a:pPr marL="0" indent="0">
              <a:buNone/>
            </a:pPr>
            <a:r>
              <a:rPr lang="en-GB" sz="2400" b="1" dirty="0" smtClean="0">
                <a:latin typeface="Garamond" panose="02020404030301010803" pitchFamily="18" charset="0"/>
              </a:rPr>
              <a:t>Case 1</a:t>
            </a:r>
          </a:p>
          <a:p>
            <a:r>
              <a:rPr lang="en-GB" sz="2400" b="1" dirty="0" smtClean="0">
                <a:latin typeface="Garamond" panose="02020404030301010803" pitchFamily="18" charset="0"/>
              </a:rPr>
              <a:t>In </a:t>
            </a:r>
            <a:r>
              <a:rPr lang="en-GB" sz="2400" b="1" dirty="0">
                <a:latin typeface="Garamond" panose="02020404030301010803" pitchFamily="18" charset="0"/>
              </a:rPr>
              <a:t>December 2007, GC was arrested on suspicion of common assault on his girlfriend. He denied the offence. A DNA sample, fingerprints and photographs were taken after his arrest. On the same day he was released on police bail without charge and was subsequently informed that no further action would be taken. </a:t>
            </a:r>
            <a:endParaRPr lang="en-GB" sz="2400" b="1" dirty="0" smtClean="0">
              <a:latin typeface="Garamond" panose="02020404030301010803" pitchFamily="18" charset="0"/>
            </a:endParaRPr>
          </a:p>
          <a:p>
            <a:pPr marL="0" indent="0">
              <a:buNone/>
            </a:pPr>
            <a:r>
              <a:rPr lang="en-GB" sz="2400" b="1" dirty="0" smtClean="0">
                <a:latin typeface="Garamond" panose="02020404030301010803" pitchFamily="18" charset="0"/>
              </a:rPr>
              <a:t>Case 2</a:t>
            </a:r>
            <a:endParaRPr lang="en-GB" sz="2400" b="1" dirty="0">
              <a:latin typeface="Garamond" panose="02020404030301010803" pitchFamily="18" charset="0"/>
            </a:endParaRPr>
          </a:p>
          <a:p>
            <a:r>
              <a:rPr lang="en-GB" sz="2400" b="1" dirty="0">
                <a:latin typeface="Garamond" panose="02020404030301010803" pitchFamily="18" charset="0"/>
              </a:rPr>
              <a:t>In March 2009, C was arrested on suspicion of rape, harassment and fraud. His finger prints and a DNA sample were taken. He denied the allegations. He was charged in respect of the rape allegation but no further action was taken in respect of the harassment and fraud allegations. In the Woolwich Crown Court in May 2009, the prosecution offered no evidence and C was acquitted. </a:t>
            </a:r>
          </a:p>
          <a:p>
            <a:pPr marL="0" indent="0">
              <a:buNone/>
            </a:pPr>
            <a:endParaRPr lang="en-GB" sz="3000" b="1" dirty="0" smtClean="0">
              <a:latin typeface="Garamond" panose="02020404030301010803" pitchFamily="18" charset="0"/>
            </a:endParaRPr>
          </a:p>
          <a:p>
            <a:endParaRPr lang="en-GB" sz="3000" b="1" dirty="0">
              <a:latin typeface="Garamond" panose="020204040303010108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03" y="320830"/>
            <a:ext cx="1805940" cy="1384402"/>
          </a:xfrm>
          <a:prstGeom prst="rect">
            <a:avLst/>
          </a:prstGeom>
        </p:spPr>
      </p:pic>
    </p:spTree>
    <p:extLst>
      <p:ext uri="{BB962C8B-B14F-4D97-AF65-F5344CB8AC3E}">
        <p14:creationId xmlns:p14="http://schemas.microsoft.com/office/powerpoint/2010/main" val="3382509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705" y="370703"/>
            <a:ext cx="5915025" cy="9032790"/>
          </a:xfrm>
        </p:spPr>
        <p:txBody>
          <a:bodyPr>
            <a:normAutofit lnSpcReduction="10000"/>
          </a:bodyPr>
          <a:lstStyle/>
          <a:p>
            <a:pPr marL="171443" lvl="2">
              <a:spcBef>
                <a:spcPts val="750"/>
              </a:spcBef>
            </a:pPr>
            <a:r>
              <a:rPr lang="en-GB" sz="2400" b="1" dirty="0">
                <a:latin typeface="Garamond" panose="02020404030301010803" pitchFamily="18" charset="0"/>
              </a:rPr>
              <a:t>In both cases, the appellants requested the destruction of </a:t>
            </a:r>
            <a:r>
              <a:rPr lang="en-GB" sz="2400" b="1" dirty="0" smtClean="0">
                <a:latin typeface="Garamond" panose="02020404030301010803" pitchFamily="18" charset="0"/>
              </a:rPr>
              <a:t>the DNA data that was </a:t>
            </a:r>
            <a:r>
              <a:rPr lang="en-GB" sz="2400" b="1" dirty="0">
                <a:latin typeface="Garamond" panose="02020404030301010803" pitchFamily="18" charset="0"/>
              </a:rPr>
              <a:t>taken. </a:t>
            </a:r>
          </a:p>
          <a:p>
            <a:pPr marL="685771" lvl="2" indent="0">
              <a:buNone/>
            </a:pPr>
            <a:endParaRPr lang="en-GB" sz="2400" b="1" dirty="0" smtClean="0">
              <a:latin typeface="Garamond" panose="02020404030301010803" pitchFamily="18" charset="0"/>
            </a:endParaRPr>
          </a:p>
          <a:p>
            <a:r>
              <a:rPr lang="en-GB" sz="2400" b="1" dirty="0" smtClean="0">
                <a:latin typeface="Garamond" panose="02020404030301010803" pitchFamily="18" charset="0"/>
              </a:rPr>
              <a:t>Their </a:t>
            </a:r>
            <a:r>
              <a:rPr lang="en-GB" sz="2400" b="1" dirty="0">
                <a:latin typeface="Garamond" panose="02020404030301010803" pitchFamily="18" charset="0"/>
              </a:rPr>
              <a:t>requests were refused as there were no exceptional circumstances within the meaning of the ACPO guidelines. </a:t>
            </a:r>
            <a:endParaRPr lang="en-GB" sz="2400" b="1" dirty="0" smtClean="0">
              <a:latin typeface="Garamond" panose="02020404030301010803" pitchFamily="18" charset="0"/>
            </a:endParaRPr>
          </a:p>
          <a:p>
            <a:pPr marL="0" indent="0">
              <a:buNone/>
            </a:pPr>
            <a:endParaRPr lang="en-GB" sz="2400" b="1" dirty="0" smtClean="0">
              <a:latin typeface="Garamond" panose="02020404030301010803" pitchFamily="18" charset="0"/>
            </a:endParaRPr>
          </a:p>
          <a:p>
            <a:r>
              <a:rPr lang="en-GB" sz="2400" b="1" dirty="0" smtClean="0">
                <a:latin typeface="Garamond" panose="02020404030301010803" pitchFamily="18" charset="0"/>
              </a:rPr>
              <a:t>The </a:t>
            </a:r>
            <a:r>
              <a:rPr lang="en-GB" sz="2400" b="1" dirty="0">
                <a:latin typeface="Garamond" panose="02020404030301010803" pitchFamily="18" charset="0"/>
              </a:rPr>
              <a:t>appellants issued proceedings for judicial review (the ability to challenge a public body through the courts) on grounds that, in light </a:t>
            </a:r>
            <a:r>
              <a:rPr lang="en-GB" sz="2400" b="1" dirty="0" smtClean="0">
                <a:latin typeface="Garamond" panose="02020404030301010803" pitchFamily="18" charset="0"/>
              </a:rPr>
              <a:t>of the ruling in </a:t>
            </a:r>
            <a:r>
              <a:rPr lang="en-GB" sz="2400" b="1" i="1" dirty="0" err="1">
                <a:latin typeface="Garamond" panose="02020404030301010803" pitchFamily="18" charset="0"/>
              </a:rPr>
              <a:t>Marper</a:t>
            </a:r>
            <a:r>
              <a:rPr lang="en-GB" sz="2400" b="1" i="1" dirty="0">
                <a:latin typeface="Garamond" panose="02020404030301010803" pitchFamily="18" charset="0"/>
              </a:rPr>
              <a:t> </a:t>
            </a:r>
            <a:r>
              <a:rPr lang="en-GB" sz="2400" b="1" i="1" dirty="0" err="1">
                <a:latin typeface="Garamond" panose="02020404030301010803" pitchFamily="18" charset="0"/>
              </a:rPr>
              <a:t>ECtHR</a:t>
            </a:r>
            <a:r>
              <a:rPr lang="en-GB" sz="2400" b="1" dirty="0">
                <a:latin typeface="Garamond" panose="02020404030301010803" pitchFamily="18" charset="0"/>
              </a:rPr>
              <a:t>, </a:t>
            </a:r>
            <a:r>
              <a:rPr lang="en-GB" sz="2400" b="1" dirty="0" smtClean="0">
                <a:latin typeface="Garamond" panose="02020404030301010803" pitchFamily="18" charset="0"/>
              </a:rPr>
              <a:t>the retention of the DNA was incompatible </a:t>
            </a:r>
            <a:r>
              <a:rPr lang="en-GB" sz="2400" b="1" dirty="0">
                <a:latin typeface="Garamond" panose="02020404030301010803" pitchFamily="18" charset="0"/>
              </a:rPr>
              <a:t>with their article 8 rights. </a:t>
            </a:r>
            <a:r>
              <a:rPr lang="en-GB" sz="2400" b="1" dirty="0" smtClean="0">
                <a:latin typeface="Garamond" panose="02020404030301010803" pitchFamily="18" charset="0"/>
              </a:rPr>
              <a:t/>
            </a:r>
            <a:br>
              <a:rPr lang="en-GB" sz="2400" b="1" dirty="0" smtClean="0">
                <a:latin typeface="Garamond" panose="02020404030301010803" pitchFamily="18" charset="0"/>
              </a:rPr>
            </a:br>
            <a:endParaRPr lang="en-GB" sz="2400" b="1" dirty="0" smtClean="0">
              <a:latin typeface="Garamond" panose="02020404030301010803" pitchFamily="18" charset="0"/>
            </a:endParaRPr>
          </a:p>
          <a:p>
            <a:r>
              <a:rPr lang="en-GB" sz="2400" b="1" dirty="0" smtClean="0">
                <a:latin typeface="Garamond" panose="02020404030301010803" pitchFamily="18" charset="0"/>
              </a:rPr>
              <a:t>In </a:t>
            </a:r>
            <a:r>
              <a:rPr lang="en-GB" sz="2400" b="1" dirty="0">
                <a:latin typeface="Garamond" panose="02020404030301010803" pitchFamily="18" charset="0"/>
              </a:rPr>
              <a:t>the circumstances, the Divisional Court dismissed the applications for judicial review but granted a certificate that the cases were appropriate for a leap frog appeal to the Supreme Court. </a:t>
            </a:r>
            <a:endParaRPr lang="en-GB" sz="2400" b="1" dirty="0" smtClean="0">
              <a:latin typeface="Garamond" panose="02020404030301010803" pitchFamily="18" charset="0"/>
            </a:endParaRPr>
          </a:p>
          <a:p>
            <a:pPr marL="0" indent="0">
              <a:buNone/>
            </a:pPr>
            <a:endParaRPr lang="en-GB" sz="2400" b="1" dirty="0">
              <a:latin typeface="Garamond" panose="02020404030301010803" pitchFamily="18" charset="0"/>
            </a:endParaRPr>
          </a:p>
          <a:p>
            <a:pPr marL="0" indent="0">
              <a:buNone/>
            </a:pPr>
            <a:r>
              <a:rPr lang="en-GB" sz="2400" b="1" dirty="0" smtClean="0">
                <a:latin typeface="Garamond" panose="02020404030301010803" pitchFamily="18" charset="0"/>
              </a:rPr>
              <a:t>	</a:t>
            </a:r>
          </a:p>
          <a:p>
            <a:pPr marL="0" indent="0">
              <a:buNone/>
            </a:pPr>
            <a:r>
              <a:rPr lang="en-GB" sz="2400" b="1" dirty="0">
                <a:solidFill>
                  <a:srgbClr val="7030A0"/>
                </a:solidFill>
                <a:latin typeface="Garamond" panose="02020404030301010803" pitchFamily="18" charset="0"/>
              </a:rPr>
              <a:t>	</a:t>
            </a:r>
            <a:r>
              <a:rPr lang="en-GB" sz="2400" b="1" dirty="0" smtClean="0">
                <a:solidFill>
                  <a:srgbClr val="7030A0"/>
                </a:solidFill>
                <a:latin typeface="Garamond" panose="02020404030301010803" pitchFamily="18" charset="0"/>
              </a:rPr>
              <a:t>What other public bodies can be 	challenged under </a:t>
            </a:r>
            <a:br>
              <a:rPr lang="en-GB" sz="2400" b="1" dirty="0" smtClean="0">
                <a:solidFill>
                  <a:srgbClr val="7030A0"/>
                </a:solidFill>
                <a:latin typeface="Garamond" panose="02020404030301010803" pitchFamily="18" charset="0"/>
              </a:rPr>
            </a:br>
            <a:r>
              <a:rPr lang="en-GB" sz="2400" b="1" dirty="0" smtClean="0">
                <a:solidFill>
                  <a:srgbClr val="7030A0"/>
                </a:solidFill>
                <a:latin typeface="Garamond" panose="02020404030301010803" pitchFamily="18" charset="0"/>
              </a:rPr>
              <a:t>judicial review?</a:t>
            </a:r>
          </a:p>
          <a:p>
            <a:pPr marL="0" indent="0">
              <a:buNone/>
            </a:pPr>
            <a:r>
              <a:rPr lang="en-GB" sz="2400" b="1" dirty="0" smtClean="0">
                <a:latin typeface="Garamond" panose="02020404030301010803" pitchFamily="18" charset="0"/>
              </a:rPr>
              <a:t>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65" y="7609439"/>
            <a:ext cx="861365" cy="84490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130" y="8350885"/>
            <a:ext cx="1805940" cy="1384402"/>
          </a:xfrm>
          <a:prstGeom prst="rect">
            <a:avLst/>
          </a:prstGeom>
        </p:spPr>
      </p:pic>
    </p:spTree>
    <p:extLst>
      <p:ext uri="{BB962C8B-B14F-4D97-AF65-F5344CB8AC3E}">
        <p14:creationId xmlns:p14="http://schemas.microsoft.com/office/powerpoint/2010/main" val="221483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9AB86B55D5BA4B8B68925C1D0F5037" ma:contentTypeVersion="1" ma:contentTypeDescription="Create a new document." ma:contentTypeScope="" ma:versionID="ca5a3da1e0d84c1a9f7a547ef14fdf4d">
  <xsd:schema xmlns:xsd="http://www.w3.org/2001/XMLSchema" xmlns:xs="http://www.w3.org/2001/XMLSchema" xmlns:p="http://schemas.microsoft.com/office/2006/metadata/properties" xmlns:ns3="3a29acfb-a330-4ddd-9447-6d2755a7fa4c" targetNamespace="http://schemas.microsoft.com/office/2006/metadata/properties" ma:root="true" ma:fieldsID="029e3669cc98c47a4384911ff160fe9a" ns3:_="">
    <xsd:import namespace="3a29acfb-a330-4ddd-9447-6d2755a7fa4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9acfb-a330-4ddd-9447-6d2755a7fa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5F1AE-C34B-4869-8164-F7A354EDF11A}">
  <ds:schemaRefs>
    <ds:schemaRef ds:uri="http://schemas.microsoft.com/sharepoint/v3/contenttype/forms"/>
  </ds:schemaRefs>
</ds:datastoreItem>
</file>

<file path=customXml/itemProps2.xml><?xml version="1.0" encoding="utf-8"?>
<ds:datastoreItem xmlns:ds="http://schemas.openxmlformats.org/officeDocument/2006/customXml" ds:itemID="{873C38E9-2E09-410D-80A2-A2FB304AF303}">
  <ds:schemaRefs>
    <ds:schemaRef ds:uri="http://purl.org/dc/elements/1.1/"/>
    <ds:schemaRef ds:uri="http://purl.org/dc/dcmitype/"/>
    <ds:schemaRef ds:uri="http://schemas.microsoft.com/office/2006/documentManagement/types"/>
    <ds:schemaRef ds:uri="http://schemas.openxmlformats.org/package/2006/metadata/core-properties"/>
    <ds:schemaRef ds:uri="3a29acfb-a330-4ddd-9447-6d2755a7fa4c"/>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B5DE744-8452-457E-9AE6-9C951B037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29acfb-a330-4ddd-9447-6d2755a7f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3728</TotalTime>
  <Words>1075</Words>
  <Application>Microsoft Office PowerPoint</Application>
  <PresentationFormat>A4 Paper (210x297 mm)</PresentationFormat>
  <Paragraphs>140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Garamond</vt:lpstr>
      <vt:lpstr>Office Theme</vt:lpstr>
      <vt:lpstr>       Supreme Court Debate </vt:lpstr>
      <vt:lpstr>PowerPoint Presentation</vt:lpstr>
      <vt:lpstr>A case must go through several courts before it makes it to the Supreme Court</vt:lpstr>
      <vt:lpstr>                    YOUR DEBATE   ‘It should be illegal for police forces to keep fingerprints and DNA samples from innocent people.’   </vt:lpstr>
      <vt:lpstr>PowerPoint Presentation</vt:lpstr>
      <vt:lpstr>PowerPoint Presentation</vt:lpstr>
      <vt:lpstr>PowerPoint Presentation</vt:lpstr>
      <vt:lpstr>Supreme Court case details</vt:lpstr>
      <vt:lpstr>PowerPoint Presentation</vt:lpstr>
      <vt:lpstr>Appealing to the Supreme Court </vt:lpstr>
      <vt:lpstr>Article 8</vt:lpstr>
      <vt:lpstr>PowerPoint Presentation</vt:lpstr>
      <vt:lpstr>PowerPoint Presentation</vt:lpstr>
      <vt:lpstr>     Debate roles</vt:lpstr>
      <vt:lpstr>A lawyer or judge would always prepare for a case. So now its time for your own research.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Smith</dc:creator>
  <cp:lastModifiedBy>Damien Abbott</cp:lastModifiedBy>
  <cp:revision>201</cp:revision>
  <cp:lastPrinted>2014-09-08T14:33:45Z</cp:lastPrinted>
  <dcterms:created xsi:type="dcterms:W3CDTF">2014-03-27T13:11:14Z</dcterms:created>
  <dcterms:modified xsi:type="dcterms:W3CDTF">2014-09-10T10:46:30Z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0x010100F69AB86B55D5BA4B8B68925C1D0F5037</vt:lpwstr>
  </property>
  <property fmtid="{D5CDD505-2E9C-101B-9397-08002B2CF9AE}" pid="3" name="IsMyDocuments">
    <vt:bool>true</vt:bool>
  </property>
</Properties>
</file>